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9"/>
  </p:notesMasterIdLst>
  <p:sldIdLst>
    <p:sldId id="256" r:id="rId2"/>
    <p:sldId id="257" r:id="rId3"/>
    <p:sldId id="259" r:id="rId4"/>
    <p:sldId id="265" r:id="rId5"/>
    <p:sldId id="266" r:id="rId6"/>
    <p:sldId id="274" r:id="rId7"/>
    <p:sldId id="260" r:id="rId8"/>
    <p:sldId id="261" r:id="rId9"/>
    <p:sldId id="281" r:id="rId10"/>
    <p:sldId id="262" r:id="rId11"/>
    <p:sldId id="263" r:id="rId12"/>
    <p:sldId id="275" r:id="rId13"/>
    <p:sldId id="276" r:id="rId14"/>
    <p:sldId id="277" r:id="rId15"/>
    <p:sldId id="279" r:id="rId16"/>
    <p:sldId id="280" r:id="rId17"/>
    <p:sldId id="284"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920" autoAdjust="0"/>
  </p:normalViewPr>
  <p:slideViewPr>
    <p:cSldViewPr snapToGrid="0">
      <p:cViewPr varScale="1">
        <p:scale>
          <a:sx n="102" d="100"/>
          <a:sy n="102" d="100"/>
        </p:scale>
        <p:origin x="-1890"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D52222-429F-47CD-A9BD-B03B28E3C11F}" type="datetimeFigureOut">
              <a:rPr lang="en-US" smtClean="0"/>
              <a:t>2/9/2018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E27A4D-ECBD-4069-8B4A-4B451FBFEFC3}" type="slidenum">
              <a:rPr lang="en-US" smtClean="0"/>
              <a:t>‹#›</a:t>
            </a:fld>
            <a:endParaRPr lang="en-US"/>
          </a:p>
        </p:txBody>
      </p:sp>
    </p:spTree>
    <p:extLst>
      <p:ext uri="{BB962C8B-B14F-4D97-AF65-F5344CB8AC3E}">
        <p14:creationId xmlns:p14="http://schemas.microsoft.com/office/powerpoint/2010/main" val="2313720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is an </a:t>
            </a:r>
            <a:r>
              <a:rPr lang="en-US" sz="1200" kern="1200" dirty="0" err="1" smtClean="0">
                <a:solidFill>
                  <a:schemeClr val="tx1"/>
                </a:solidFill>
                <a:effectLst/>
                <a:latin typeface="+mn-lt"/>
                <a:ea typeface="+mn-ea"/>
                <a:cs typeface="+mn-cs"/>
              </a:rPr>
              <a:t>roadcut</a:t>
            </a:r>
            <a:r>
              <a:rPr lang="en-US" sz="1200" kern="1200" dirty="0" smtClean="0">
                <a:solidFill>
                  <a:schemeClr val="tx1"/>
                </a:solidFill>
                <a:effectLst/>
                <a:latin typeface="+mn-lt"/>
                <a:ea typeface="+mn-ea"/>
                <a:cs typeface="+mn-cs"/>
              </a:rPr>
              <a:t> outside of Cincinnati, Ohio. The rocks are all made from ocean sediments that were deposited during the Ordovician period, or around 440 million years ago. By the way, that means that this part of the continent was underwater during this time.</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1</a:t>
            </a:fld>
            <a:endParaRPr lang="en-US"/>
          </a:p>
        </p:txBody>
      </p:sp>
    </p:spTree>
    <p:extLst>
      <p:ext uri="{BB962C8B-B14F-4D97-AF65-F5344CB8AC3E}">
        <p14:creationId xmlns:p14="http://schemas.microsoft.com/office/powerpoint/2010/main" val="3974242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a:t>
            </a:r>
            <a:r>
              <a:rPr lang="en-US" sz="1200" kern="1200" baseline="0" dirty="0" smtClean="0">
                <a:solidFill>
                  <a:schemeClr val="tx1"/>
                </a:solidFill>
                <a:effectLst/>
                <a:latin typeface="+mn-lt"/>
                <a:ea typeface="+mn-ea"/>
                <a:cs typeface="+mn-cs"/>
              </a:rPr>
              <a:t> just to lay on one extra layer of difficulty: Ultimately we want to know how many individuals there were! But i</a:t>
            </a:r>
            <a:r>
              <a:rPr lang="en-US" sz="1200" kern="1200" dirty="0" smtClean="0">
                <a:solidFill>
                  <a:schemeClr val="tx1"/>
                </a:solidFill>
                <a:effectLst/>
                <a:latin typeface="+mn-lt"/>
                <a:ea typeface="+mn-ea"/>
                <a:cs typeface="+mn-cs"/>
              </a:rPr>
              <a:t>t is difficult to tell whether each individual organism is represented by one or many fragments. Here, for example, is this made-up collection, there is one gastropod and one bivalve. If you counted each fragment as a unique individual, you would end up thinking that bivalves were really abundant compared to gastropods when the truth was that they were equally abundant. </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10</a:t>
            </a:fld>
            <a:endParaRPr lang="en-US"/>
          </a:p>
        </p:txBody>
      </p:sp>
    </p:spTree>
    <p:extLst>
      <p:ext uri="{BB962C8B-B14F-4D97-AF65-F5344CB8AC3E}">
        <p14:creationId xmlns:p14="http://schemas.microsoft.com/office/powerpoint/2010/main" val="3822748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Fortunately, there are unique features on both bivalves and gastropods that are likely to be only on one of those fragments. For bivalves, that is the umbo, or the oldest part of the shell (this bivalve grew bigger by adding layers away from this point). For gastropods, this is the </a:t>
            </a:r>
            <a:r>
              <a:rPr lang="en-US" sz="1200" kern="1200" dirty="0" err="1" smtClean="0">
                <a:solidFill>
                  <a:schemeClr val="tx1"/>
                </a:solidFill>
                <a:effectLst/>
                <a:latin typeface="+mn-lt"/>
                <a:ea typeface="+mn-ea"/>
                <a:cs typeface="+mn-cs"/>
              </a:rPr>
              <a:t>aperature</a:t>
            </a:r>
            <a:r>
              <a:rPr lang="en-US" sz="1200" kern="1200" dirty="0" smtClean="0">
                <a:solidFill>
                  <a:schemeClr val="tx1"/>
                </a:solidFill>
                <a:effectLst/>
                <a:latin typeface="+mn-lt"/>
                <a:ea typeface="+mn-ea"/>
                <a:cs typeface="+mn-cs"/>
              </a:rPr>
              <a:t>, or the opening to the shell. If we just count fragments with </a:t>
            </a:r>
            <a:r>
              <a:rPr lang="en-US" sz="1200" kern="1200" dirty="0" err="1" smtClean="0">
                <a:solidFill>
                  <a:schemeClr val="tx1"/>
                </a:solidFill>
                <a:effectLst/>
                <a:latin typeface="+mn-lt"/>
                <a:ea typeface="+mn-ea"/>
                <a:cs typeface="+mn-cs"/>
              </a:rPr>
              <a:t>umbos</a:t>
            </a:r>
            <a:r>
              <a:rPr lang="en-US" sz="1200" kern="1200" dirty="0" smtClean="0">
                <a:solidFill>
                  <a:schemeClr val="tx1"/>
                </a:solidFill>
                <a:effectLst/>
                <a:latin typeface="+mn-lt"/>
                <a:ea typeface="+mn-ea"/>
                <a:cs typeface="+mn-cs"/>
              </a:rPr>
              <a:t> or fragments with </a:t>
            </a:r>
            <a:r>
              <a:rPr lang="en-US" sz="1200" kern="1200" dirty="0" err="1" smtClean="0">
                <a:solidFill>
                  <a:schemeClr val="tx1"/>
                </a:solidFill>
                <a:effectLst/>
                <a:latin typeface="+mn-lt"/>
                <a:ea typeface="+mn-ea"/>
                <a:cs typeface="+mn-cs"/>
              </a:rPr>
              <a:t>aperatures</a:t>
            </a:r>
            <a:r>
              <a:rPr lang="en-US" sz="1200" kern="1200" dirty="0" smtClean="0">
                <a:solidFill>
                  <a:schemeClr val="tx1"/>
                </a:solidFill>
                <a:effectLst/>
                <a:latin typeface="+mn-lt"/>
                <a:ea typeface="+mn-ea"/>
                <a:cs typeface="+mn-cs"/>
              </a:rPr>
              <a:t>, the chances are better that we’ll get more accurate abundances of each species in the collection. </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11</a:t>
            </a:fld>
            <a:endParaRPr lang="en-US"/>
          </a:p>
        </p:txBody>
      </p:sp>
    </p:spTree>
    <p:extLst>
      <p:ext uri="{BB962C8B-B14F-4D97-AF65-F5344CB8AC3E}">
        <p14:creationId xmlns:p14="http://schemas.microsoft.com/office/powerpoint/2010/main" val="1205853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a:t>
            </a:r>
            <a:r>
              <a:rPr lang="en-US" sz="1200" kern="1200" baseline="0" dirty="0" smtClean="0">
                <a:solidFill>
                  <a:schemeClr val="tx1"/>
                </a:solidFill>
                <a:effectLst/>
                <a:latin typeface="+mn-lt"/>
                <a:ea typeface="+mn-ea"/>
                <a:cs typeface="+mn-cs"/>
              </a:rPr>
              <a:t> for those trilobite parts, there is even more we can do, and this takes me to a second challenge, the “Trilobite Bits” challenge. So I mentioned that the trilobite exoskeleton is made of jointed parts. These are what those different regions are called.  But note that the thorax is actually made of many elongate segments that are also jointed—here in this species there are 13 segments in the thorax.</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12</a:t>
            </a:fld>
            <a:endParaRPr lang="en-US"/>
          </a:p>
        </p:txBody>
      </p:sp>
    </p:spTree>
    <p:extLst>
      <p:ext uri="{BB962C8B-B14F-4D97-AF65-F5344CB8AC3E}">
        <p14:creationId xmlns:p14="http://schemas.microsoft.com/office/powerpoint/2010/main" val="831125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all trilobites exoskeletons</a:t>
            </a:r>
            <a:r>
              <a:rPr lang="en-US" sz="1200" kern="1200" baseline="0" dirty="0" smtClean="0">
                <a:solidFill>
                  <a:schemeClr val="tx1"/>
                </a:solidFill>
                <a:effectLst/>
                <a:latin typeface="+mn-lt"/>
                <a:ea typeface="+mn-ea"/>
                <a:cs typeface="+mn-cs"/>
              </a:rPr>
              <a:t> had these three regions, even though they can look dramatically different from one another. </a:t>
            </a:r>
            <a:r>
              <a:rPr lang="en-US" sz="1200" kern="1200" dirty="0" smtClean="0">
                <a:solidFill>
                  <a:schemeClr val="tx1"/>
                </a:solidFill>
                <a:effectLst/>
                <a:latin typeface="+mn-lt"/>
                <a:ea typeface="+mn-ea"/>
                <a:cs typeface="+mn-cs"/>
              </a:rPr>
              <a:t>In addition, the number of segments in the thorax varied from only a few to scores (48). Knowing the number of segments is important for two areas of trilobite research.</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13</a:t>
            </a:fld>
            <a:endParaRPr lang="en-US"/>
          </a:p>
        </p:txBody>
      </p:sp>
    </p:spTree>
    <p:extLst>
      <p:ext uri="{BB962C8B-B14F-4D97-AF65-F5344CB8AC3E}">
        <p14:creationId xmlns:p14="http://schemas.microsoft.com/office/powerpoint/2010/main" val="1849666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some trilobite groups were very conservative in the number of segments that each species had. These are all </a:t>
            </a:r>
            <a:r>
              <a:rPr lang="en-US" sz="1200" kern="1200" dirty="0" err="1" smtClean="0">
                <a:solidFill>
                  <a:schemeClr val="tx1"/>
                </a:solidFill>
                <a:effectLst/>
                <a:latin typeface="+mn-lt"/>
                <a:ea typeface="+mn-ea"/>
                <a:cs typeface="+mn-cs"/>
              </a:rPr>
              <a:t>lichid</a:t>
            </a:r>
            <a:r>
              <a:rPr lang="en-US" sz="1200" kern="1200" dirty="0" smtClean="0">
                <a:solidFill>
                  <a:schemeClr val="tx1"/>
                </a:solidFill>
                <a:effectLst/>
                <a:latin typeface="+mn-lt"/>
                <a:ea typeface="+mn-ea"/>
                <a:cs typeface="+mn-cs"/>
              </a:rPr>
              <a:t> trilobites—they are very diverse in terms of the numbers of spines they had, and the arrangement of grooves and lobes. But they all had 11 segments—over 450 species with no variation in the number of segments. Just how variable this was within different groups, and how this changed over time can say something about how diversification happened in these groups—i.e. it says something about why they evolved the way that they did.</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14</a:t>
            </a:fld>
            <a:endParaRPr lang="en-US"/>
          </a:p>
        </p:txBody>
      </p:sp>
    </p:spTree>
    <p:extLst>
      <p:ext uri="{BB962C8B-B14F-4D97-AF65-F5344CB8AC3E}">
        <p14:creationId xmlns:p14="http://schemas.microsoft.com/office/powerpoint/2010/main" val="2652425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 reason the</a:t>
            </a:r>
            <a:r>
              <a:rPr lang="en-US" sz="1200" kern="1200" baseline="0" dirty="0" smtClean="0">
                <a:solidFill>
                  <a:schemeClr val="tx1"/>
                </a:solidFill>
                <a:effectLst/>
                <a:latin typeface="+mn-lt"/>
                <a:ea typeface="+mn-ea"/>
                <a:cs typeface="+mn-cs"/>
              </a:rPr>
              <a:t>re are clues about trilobite evolution in the number of segments is because segments were added during growth. </a:t>
            </a:r>
            <a:r>
              <a:rPr lang="en-US" sz="1200" kern="1200" dirty="0" smtClean="0">
                <a:solidFill>
                  <a:schemeClr val="tx1"/>
                </a:solidFill>
                <a:effectLst/>
                <a:latin typeface="+mn-lt"/>
                <a:ea typeface="+mn-ea"/>
                <a:cs typeface="+mn-cs"/>
              </a:rPr>
              <a:t>In addition, each one of these parts—the </a:t>
            </a:r>
            <a:r>
              <a:rPr lang="en-US" sz="1200" kern="1200" dirty="0" err="1" smtClean="0">
                <a:solidFill>
                  <a:schemeClr val="tx1"/>
                </a:solidFill>
                <a:effectLst/>
                <a:latin typeface="+mn-lt"/>
                <a:ea typeface="+mn-ea"/>
                <a:cs typeface="+mn-cs"/>
              </a:rPr>
              <a:t>cephalon</a:t>
            </a:r>
            <a:r>
              <a:rPr lang="en-US" sz="1200" kern="1200" dirty="0" smtClean="0">
                <a:solidFill>
                  <a:schemeClr val="tx1"/>
                </a:solidFill>
                <a:effectLst/>
                <a:latin typeface="+mn-lt"/>
                <a:ea typeface="+mn-ea"/>
                <a:cs typeface="+mn-cs"/>
              </a:rPr>
              <a:t>, the thoracic segments, and the pygidium—could grow at different rates, and as a result, the relative lengths of those parts changed over development. I am currently developing a model using</a:t>
            </a:r>
            <a:r>
              <a:rPr lang="en-US" sz="1200" kern="1200" baseline="0" dirty="0" smtClean="0">
                <a:solidFill>
                  <a:schemeClr val="tx1"/>
                </a:solidFill>
                <a:effectLst/>
                <a:latin typeface="+mn-lt"/>
                <a:ea typeface="+mn-ea"/>
                <a:cs typeface="+mn-cs"/>
              </a:rPr>
              <a:t> R </a:t>
            </a:r>
            <a:r>
              <a:rPr lang="en-US" sz="1200" kern="1200" dirty="0" smtClean="0">
                <a:solidFill>
                  <a:schemeClr val="tx1"/>
                </a:solidFill>
                <a:effectLst/>
                <a:latin typeface="+mn-lt"/>
                <a:ea typeface="+mn-ea"/>
                <a:cs typeface="+mn-cs"/>
              </a:rPr>
              <a:t>that describes this growth, and by tinkering with the input and growth rate parameters, I can make trilobites of different size and different relative proportions. Here you can see the output from this model, where the relative size of the </a:t>
            </a:r>
            <a:r>
              <a:rPr lang="en-US" sz="1200" kern="1200" dirty="0" err="1" smtClean="0">
                <a:solidFill>
                  <a:schemeClr val="tx1"/>
                </a:solidFill>
                <a:effectLst/>
                <a:latin typeface="+mn-lt"/>
                <a:ea typeface="+mn-ea"/>
                <a:cs typeface="+mn-cs"/>
              </a:rPr>
              <a:t>cephalon</a:t>
            </a:r>
            <a:r>
              <a:rPr lang="en-US" sz="1200" kern="1200" dirty="0" smtClean="0">
                <a:solidFill>
                  <a:schemeClr val="tx1"/>
                </a:solidFill>
                <a:effectLst/>
                <a:latin typeface="+mn-lt"/>
                <a:ea typeface="+mn-ea"/>
                <a:cs typeface="+mn-cs"/>
              </a:rPr>
              <a:t> (in blue), the thorax (in grayscale), and the pygidium (in pink) change over development and result in different relative proportions in the adults. </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15</a:t>
            </a:fld>
            <a:endParaRPr lang="en-US"/>
          </a:p>
        </p:txBody>
      </p:sp>
    </p:spTree>
    <p:extLst>
      <p:ext uri="{BB962C8B-B14F-4D97-AF65-F5344CB8AC3E}">
        <p14:creationId xmlns:p14="http://schemas.microsoft.com/office/powerpoint/2010/main" val="3969321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But what I need now is </a:t>
            </a:r>
            <a:r>
              <a:rPr lang="en-US" sz="1200" kern="1200" dirty="0" smtClean="0">
                <a:solidFill>
                  <a:schemeClr val="tx1"/>
                </a:solidFill>
                <a:effectLst/>
                <a:latin typeface="+mn-lt"/>
                <a:ea typeface="+mn-ea"/>
                <a:cs typeface="+mn-cs"/>
              </a:rPr>
              <a:t>to collect empirical data, so that I can</a:t>
            </a:r>
            <a:r>
              <a:rPr lang="en-US" sz="1200" kern="1200" baseline="0" dirty="0" smtClean="0">
                <a:solidFill>
                  <a:schemeClr val="tx1"/>
                </a:solidFill>
                <a:effectLst/>
                <a:latin typeface="+mn-lt"/>
                <a:ea typeface="+mn-ea"/>
                <a:cs typeface="+mn-cs"/>
              </a:rPr>
              <a:t> go from simulations to reality</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16</a:t>
            </a:fld>
            <a:endParaRPr lang="en-US"/>
          </a:p>
        </p:txBody>
      </p:sp>
    </p:spTree>
    <p:extLst>
      <p:ext uri="{BB962C8B-B14F-4D97-AF65-F5344CB8AC3E}">
        <p14:creationId xmlns:p14="http://schemas.microsoft.com/office/powerpoint/2010/main" val="1875359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goal then of the “Trilobite</a:t>
            </a:r>
            <a:r>
              <a:rPr lang="en-US" baseline="0" dirty="0" smtClean="0"/>
              <a:t> Bits” challenge is to use computer vision to identify these major parts of the trilobite exoskeleton in our large gallery of trilobite images, and then gather data based on those identifications, including the relative length proportions of those parts, the number of segments in the thorax, and the presence of big spines and the segment they are associated with.</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17</a:t>
            </a:fld>
            <a:endParaRPr lang="en-US"/>
          </a:p>
        </p:txBody>
      </p:sp>
    </p:spTree>
    <p:extLst>
      <p:ext uri="{BB962C8B-B14F-4D97-AF65-F5344CB8AC3E}">
        <p14:creationId xmlns:p14="http://schemas.microsoft.com/office/powerpoint/2010/main" val="3722327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Many of these rock layers contain marine fossils, including ancient corals, bryozoans, bivalves (or clams), gastropods (i.e., marine snails), and trilobites. Specimens collected from one of these layers comprise a collection—which is also a representation of what was living at this particular place at a particular point in time. </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2</a:t>
            </a:fld>
            <a:endParaRPr lang="en-US"/>
          </a:p>
        </p:txBody>
      </p:sp>
    </p:spTree>
    <p:extLst>
      <p:ext uri="{BB962C8B-B14F-4D97-AF65-F5344CB8AC3E}">
        <p14:creationId xmlns:p14="http://schemas.microsoft.com/office/powerpoint/2010/main" val="46782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zoom in on that first collection. In addition to seeing again all of the different types of organisms, you can also see that many of them are fragments of shells or pieces of the exoskeleton. So in order to figure out what was living in this community, we need to be able to identify fossil species from fragments. Now most rocks, including this one, have been cemented and it is hard to separate the fragments from the rock, but this is not always the case.</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3</a:t>
            </a:fld>
            <a:endParaRPr lang="en-US"/>
          </a:p>
        </p:txBody>
      </p:sp>
    </p:spTree>
    <p:extLst>
      <p:ext uri="{BB962C8B-B14F-4D97-AF65-F5344CB8AC3E}">
        <p14:creationId xmlns:p14="http://schemas.microsoft.com/office/powerpoint/2010/main" val="383173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every so often, when the rock is buried underground, the fossils will be dissolved away by groundwater and a different mineral will grow or precipitate into the void left behind. And every so often, that mineral is silica, or the same thing that quartz is made of. When this happens, we can take advantage of the fact that the cemented limestone mud dissolves in acid by the silica casts do not.</a:t>
            </a:r>
          </a:p>
          <a:p>
            <a:endParaRPr lang="en-US" dirty="0" smtClean="0"/>
          </a:p>
          <a:p>
            <a:r>
              <a:rPr lang="en-US" dirty="0" err="1" smtClean="0"/>
              <a:t>Prothero</a:t>
            </a:r>
            <a:r>
              <a:rPr lang="en-US" dirty="0" smtClean="0"/>
              <a:t> 1998 Bringing Fossils to Life</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4</a:t>
            </a:fld>
            <a:endParaRPr lang="en-US"/>
          </a:p>
        </p:txBody>
      </p:sp>
    </p:spTree>
    <p:extLst>
      <p:ext uri="{BB962C8B-B14F-4D97-AF65-F5344CB8AC3E}">
        <p14:creationId xmlns:p14="http://schemas.microsoft.com/office/powerpoint/2010/main" val="3128125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we are dissolving rocks in acid baths in one of the fume hoods upstairs. Once the surrounding rock is dissolved, we can sieve out the fossil specimens that are left behind. One great thing about this method is that it is possible to liberate really </a:t>
            </a:r>
            <a:r>
              <a:rPr lang="en-US" sz="1200" kern="1200" dirty="0" err="1" smtClean="0">
                <a:solidFill>
                  <a:schemeClr val="tx1"/>
                </a:solidFill>
                <a:effectLst/>
                <a:latin typeface="+mn-lt"/>
                <a:ea typeface="+mn-ea"/>
                <a:cs typeface="+mn-cs"/>
              </a:rPr>
              <a:t>really</a:t>
            </a:r>
            <a:r>
              <a:rPr lang="en-US" sz="1200" kern="1200" dirty="0" smtClean="0">
                <a:solidFill>
                  <a:schemeClr val="tx1"/>
                </a:solidFill>
                <a:effectLst/>
                <a:latin typeface="+mn-lt"/>
                <a:ea typeface="+mn-ea"/>
                <a:cs typeface="+mn-cs"/>
              </a:rPr>
              <a:t> small (sub-mm) juveniles that would otherwise be really difficult to find.</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5</a:t>
            </a:fld>
            <a:endParaRPr lang="en-US"/>
          </a:p>
        </p:txBody>
      </p:sp>
    </p:spTree>
    <p:extLst>
      <p:ext uri="{BB962C8B-B14F-4D97-AF65-F5344CB8AC3E}">
        <p14:creationId xmlns:p14="http://schemas.microsoft.com/office/powerpoint/2010/main" val="214611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Ordovician collections like this commonly have many trilobite fossils in them. Trilobites add another layer of complexity when counting specimens because they were made of many skeletal parts that often became disassociated after the individual organism died. To give you an idea, here is a picture of a complete </a:t>
            </a:r>
            <a:r>
              <a:rPr lang="en-US" sz="1200" kern="1200" dirty="0" err="1" smtClean="0">
                <a:solidFill>
                  <a:schemeClr val="tx1"/>
                </a:solidFill>
                <a:effectLst/>
                <a:latin typeface="+mn-lt"/>
                <a:ea typeface="+mn-ea"/>
                <a:cs typeface="+mn-cs"/>
              </a:rPr>
              <a:t>Cryptolithus</a:t>
            </a:r>
            <a:r>
              <a:rPr lang="en-US" sz="1200" kern="1200" dirty="0" smtClean="0">
                <a:solidFill>
                  <a:schemeClr val="tx1"/>
                </a:solidFill>
                <a:effectLst/>
                <a:latin typeface="+mn-lt"/>
                <a:ea typeface="+mn-ea"/>
                <a:cs typeface="+mn-cs"/>
              </a:rPr>
              <a:t> exoskeleton. And here are some </a:t>
            </a:r>
            <a:r>
              <a:rPr lang="en-US" sz="1200" kern="1200" dirty="0" err="1" smtClean="0">
                <a:solidFill>
                  <a:schemeClr val="tx1"/>
                </a:solidFill>
                <a:effectLst/>
                <a:latin typeface="+mn-lt"/>
                <a:ea typeface="+mn-ea"/>
                <a:cs typeface="+mn-cs"/>
              </a:rPr>
              <a:t>Cryptolithus</a:t>
            </a:r>
            <a:r>
              <a:rPr lang="en-US" sz="1200" kern="1200" dirty="0" smtClean="0">
                <a:solidFill>
                  <a:schemeClr val="tx1"/>
                </a:solidFill>
                <a:effectLst/>
                <a:latin typeface="+mn-lt"/>
                <a:ea typeface="+mn-ea"/>
                <a:cs typeface="+mn-cs"/>
              </a:rPr>
              <a:t> fossils in a rock layer. And here are a bunch of </a:t>
            </a:r>
            <a:r>
              <a:rPr lang="en-US" sz="1200" kern="1200" dirty="0" err="1" smtClean="0">
                <a:solidFill>
                  <a:schemeClr val="tx1"/>
                </a:solidFill>
                <a:effectLst/>
                <a:latin typeface="+mn-lt"/>
                <a:ea typeface="+mn-ea"/>
                <a:cs typeface="+mn-cs"/>
              </a:rPr>
              <a:t>Cryptolithus</a:t>
            </a:r>
            <a:r>
              <a:rPr lang="en-US" sz="1200" kern="1200" dirty="0" smtClean="0">
                <a:solidFill>
                  <a:schemeClr val="tx1"/>
                </a:solidFill>
                <a:effectLst/>
                <a:latin typeface="+mn-lt"/>
                <a:ea typeface="+mn-ea"/>
                <a:cs typeface="+mn-cs"/>
              </a:rPr>
              <a:t> fossils, but disarticulated and partially fragmented in some cases. </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6</a:t>
            </a:fld>
            <a:endParaRPr lang="en-US"/>
          </a:p>
        </p:txBody>
      </p:sp>
    </p:spTree>
    <p:extLst>
      <p:ext uri="{BB962C8B-B14F-4D97-AF65-F5344CB8AC3E}">
        <p14:creationId xmlns:p14="http://schemas.microsoft.com/office/powerpoint/2010/main" val="336703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also examples wher</a:t>
            </a:r>
            <a:r>
              <a:rPr lang="en-US" sz="1200" kern="1200" baseline="0" dirty="0" smtClean="0">
                <a:solidFill>
                  <a:schemeClr val="tx1"/>
                </a:solidFill>
                <a:effectLst/>
                <a:latin typeface="+mn-lt"/>
                <a:ea typeface="+mn-ea"/>
                <a:cs typeface="+mn-cs"/>
              </a:rPr>
              <a:t>e the sediment deposits have </a:t>
            </a:r>
            <a:r>
              <a:rPr lang="en-US" sz="1200" kern="1200" dirty="0" smtClean="0">
                <a:solidFill>
                  <a:schemeClr val="tx1"/>
                </a:solidFill>
                <a:effectLst/>
                <a:latin typeface="+mn-lt"/>
                <a:ea typeface="+mn-ea"/>
                <a:cs typeface="+mn-cs"/>
              </a:rPr>
              <a:t>are only partially lithified, meaning the sand grains have not been cemented together like the rock outside Cincinnati that I just showed you.</a:t>
            </a:r>
            <a:endParaRPr lang="en-US" dirty="0" smtClean="0"/>
          </a:p>
          <a:p>
            <a:r>
              <a:rPr lang="en-US" sz="1200" kern="1200" dirty="0" smtClean="0">
                <a:solidFill>
                  <a:schemeClr val="tx1"/>
                </a:solidFill>
                <a:effectLst/>
                <a:latin typeface="+mn-lt"/>
                <a:ea typeface="+mn-ea"/>
                <a:cs typeface="+mn-cs"/>
              </a:rPr>
              <a:t>Here, for example, are sediments were deposited along the eastern Florida coast during the late Pleistocene, or about 500,000 years ago. </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7</a:t>
            </a:fld>
            <a:endParaRPr lang="en-US"/>
          </a:p>
        </p:txBody>
      </p:sp>
    </p:spTree>
    <p:extLst>
      <p:ext uri="{BB962C8B-B14F-4D97-AF65-F5344CB8AC3E}">
        <p14:creationId xmlns:p14="http://schemas.microsoft.com/office/powerpoint/2010/main" val="307236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this means is that the fossil can be sieved out of the sediments and completely isolated from the rest of the sediment. Then it’s just a question of identifying everything—once you know what’s there, you can tally the total diversity and relative abundances of the different species. Once you’ve done this for many collections, it is possible to figure how communities changed over time, especially in areas where the environment or climate was also changing.</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8</a:t>
            </a:fld>
            <a:endParaRPr lang="en-US"/>
          </a:p>
        </p:txBody>
      </p:sp>
    </p:spTree>
    <p:extLst>
      <p:ext uri="{BB962C8B-B14F-4D97-AF65-F5344CB8AC3E}">
        <p14:creationId xmlns:p14="http://schemas.microsoft.com/office/powerpoint/2010/main" val="3745716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as you might imagine,</a:t>
            </a:r>
            <a:r>
              <a:rPr lang="en-US" sz="1200" kern="1200" baseline="0" dirty="0" smtClean="0">
                <a:solidFill>
                  <a:schemeClr val="tx1"/>
                </a:solidFill>
                <a:effectLst/>
                <a:latin typeface="+mn-lt"/>
                <a:ea typeface="+mn-ea"/>
                <a:cs typeface="+mn-cs"/>
              </a:rPr>
              <a:t> identifying and counting specimens, especially a bunch of fragments, </a:t>
            </a:r>
            <a:r>
              <a:rPr lang="en-US" sz="1200" kern="1200" dirty="0" smtClean="0">
                <a:solidFill>
                  <a:schemeClr val="tx1"/>
                </a:solidFill>
                <a:effectLst/>
                <a:latin typeface="+mn-lt"/>
                <a:ea typeface="+mn-ea"/>
                <a:cs typeface="+mn-cs"/>
              </a:rPr>
              <a:t>is difficult and time-consuming.  This is the basis for the “Fossil </a:t>
            </a:r>
            <a:r>
              <a:rPr lang="en-US" sz="1200" kern="1200" dirty="0" err="1" smtClean="0">
                <a:solidFill>
                  <a:schemeClr val="tx1"/>
                </a:solidFill>
                <a:effectLst/>
                <a:latin typeface="+mn-lt"/>
                <a:ea typeface="+mn-ea"/>
                <a:cs typeface="+mn-cs"/>
              </a:rPr>
              <a:t>Fragmenter</a:t>
            </a:r>
            <a:r>
              <a:rPr lang="en-US" sz="1200" kern="1200" dirty="0" smtClean="0">
                <a:solidFill>
                  <a:schemeClr val="tx1"/>
                </a:solidFill>
                <a:effectLst/>
                <a:latin typeface="+mn-lt"/>
                <a:ea typeface="+mn-ea"/>
                <a:cs typeface="+mn-cs"/>
              </a:rPr>
              <a:t> Challenge”.</a:t>
            </a:r>
            <a:r>
              <a:rPr lang="en-US" sz="1200" kern="1200" baseline="0" dirty="0" smtClean="0">
                <a:solidFill>
                  <a:schemeClr val="tx1"/>
                </a:solidFill>
                <a:effectLst/>
                <a:latin typeface="+mn-lt"/>
                <a:ea typeface="+mn-ea"/>
                <a:cs typeface="+mn-cs"/>
              </a:rPr>
              <a:t>  I have made 3D surface models of museum specimens representing the different parts of the trilobite </a:t>
            </a:r>
            <a:r>
              <a:rPr lang="en-US" sz="1200" kern="1200" baseline="0" dirty="0" err="1" smtClean="0">
                <a:solidFill>
                  <a:schemeClr val="tx1"/>
                </a:solidFill>
                <a:effectLst/>
                <a:latin typeface="+mn-lt"/>
                <a:ea typeface="+mn-ea"/>
                <a:cs typeface="+mn-cs"/>
              </a:rPr>
              <a:t>Cryptolithus</a:t>
            </a:r>
            <a:r>
              <a:rPr lang="en-US" sz="1200" kern="1200" baseline="0" dirty="0" smtClean="0">
                <a:solidFill>
                  <a:schemeClr val="tx1"/>
                </a:solidFill>
                <a:effectLst/>
                <a:latin typeface="+mn-lt"/>
                <a:ea typeface="+mn-ea"/>
                <a:cs typeface="+mn-cs"/>
              </a:rPr>
              <a:t> and a bivalve and a gastropod.  I’ve also taken a bunch of pictures of specimens of the same species in different orientations and degrees of fragmentation.  What I want to know is if we can use the 3D models to make a virtual set of fragments that can be used to train an algorithm or program to identify the different fragments.</a:t>
            </a:r>
            <a:endParaRPr lang="en-US" dirty="0"/>
          </a:p>
        </p:txBody>
      </p:sp>
      <p:sp>
        <p:nvSpPr>
          <p:cNvPr id="4" name="Slide Number Placeholder 3"/>
          <p:cNvSpPr>
            <a:spLocks noGrp="1"/>
          </p:cNvSpPr>
          <p:nvPr>
            <p:ph type="sldNum" sz="quarter" idx="10"/>
          </p:nvPr>
        </p:nvSpPr>
        <p:spPr/>
        <p:txBody>
          <a:bodyPr/>
          <a:lstStyle/>
          <a:p>
            <a:fld id="{06E27A4D-ECBD-4069-8B4A-4B451FBFEFC3}" type="slidenum">
              <a:rPr lang="en-US" smtClean="0"/>
              <a:t>9</a:t>
            </a:fld>
            <a:endParaRPr lang="en-US"/>
          </a:p>
        </p:txBody>
      </p:sp>
    </p:spTree>
    <p:extLst>
      <p:ext uri="{BB962C8B-B14F-4D97-AF65-F5344CB8AC3E}">
        <p14:creationId xmlns:p14="http://schemas.microsoft.com/office/powerpoint/2010/main" val="2060920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9C4EC5-9C4D-4E7A-AD9E-7F2B36DC851A}"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D3EA6-EF27-47C6-914D-FFC42BCD5FF0}" type="slidenum">
              <a:rPr lang="en-US" smtClean="0"/>
              <a:t>‹#›</a:t>
            </a:fld>
            <a:endParaRPr lang="en-US"/>
          </a:p>
        </p:txBody>
      </p:sp>
    </p:spTree>
    <p:extLst>
      <p:ext uri="{BB962C8B-B14F-4D97-AF65-F5344CB8AC3E}">
        <p14:creationId xmlns:p14="http://schemas.microsoft.com/office/powerpoint/2010/main" val="1780298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C4EC5-9C4D-4E7A-AD9E-7F2B36DC851A}"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D3EA6-EF27-47C6-914D-FFC42BCD5FF0}" type="slidenum">
              <a:rPr lang="en-US" smtClean="0"/>
              <a:t>‹#›</a:t>
            </a:fld>
            <a:endParaRPr lang="en-US"/>
          </a:p>
        </p:txBody>
      </p:sp>
    </p:spTree>
    <p:extLst>
      <p:ext uri="{BB962C8B-B14F-4D97-AF65-F5344CB8AC3E}">
        <p14:creationId xmlns:p14="http://schemas.microsoft.com/office/powerpoint/2010/main" val="26670286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C4EC5-9C4D-4E7A-AD9E-7F2B36DC851A}"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D3EA6-EF27-47C6-914D-FFC42BCD5FF0}" type="slidenum">
              <a:rPr lang="en-US" smtClean="0"/>
              <a:t>‹#›</a:t>
            </a:fld>
            <a:endParaRPr lang="en-US"/>
          </a:p>
        </p:txBody>
      </p:sp>
    </p:spTree>
    <p:extLst>
      <p:ext uri="{BB962C8B-B14F-4D97-AF65-F5344CB8AC3E}">
        <p14:creationId xmlns:p14="http://schemas.microsoft.com/office/powerpoint/2010/main" val="727486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9C4EC5-9C4D-4E7A-AD9E-7F2B36DC851A}"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D3EA6-EF27-47C6-914D-FFC42BCD5FF0}" type="slidenum">
              <a:rPr lang="en-US" smtClean="0"/>
              <a:t>‹#›</a:t>
            </a:fld>
            <a:endParaRPr lang="en-US"/>
          </a:p>
        </p:txBody>
      </p:sp>
    </p:spTree>
    <p:extLst>
      <p:ext uri="{BB962C8B-B14F-4D97-AF65-F5344CB8AC3E}">
        <p14:creationId xmlns:p14="http://schemas.microsoft.com/office/powerpoint/2010/main" val="405056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F9C4EC5-9C4D-4E7A-AD9E-7F2B36DC851A}" type="datetimeFigureOut">
              <a:rPr lang="en-US" smtClean="0"/>
              <a:t>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D3EA6-EF27-47C6-914D-FFC42BCD5FF0}" type="slidenum">
              <a:rPr lang="en-US" smtClean="0"/>
              <a:t>‹#›</a:t>
            </a:fld>
            <a:endParaRPr lang="en-US"/>
          </a:p>
        </p:txBody>
      </p:sp>
    </p:spTree>
    <p:extLst>
      <p:ext uri="{BB962C8B-B14F-4D97-AF65-F5344CB8AC3E}">
        <p14:creationId xmlns:p14="http://schemas.microsoft.com/office/powerpoint/2010/main" val="336584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9C4EC5-9C4D-4E7A-AD9E-7F2B36DC851A}" type="datetimeFigureOut">
              <a:rPr lang="en-US" smtClean="0"/>
              <a:t>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D3EA6-EF27-47C6-914D-FFC42BCD5FF0}" type="slidenum">
              <a:rPr lang="en-US" smtClean="0"/>
              <a:t>‹#›</a:t>
            </a:fld>
            <a:endParaRPr lang="en-US"/>
          </a:p>
        </p:txBody>
      </p:sp>
    </p:spTree>
    <p:extLst>
      <p:ext uri="{BB962C8B-B14F-4D97-AF65-F5344CB8AC3E}">
        <p14:creationId xmlns:p14="http://schemas.microsoft.com/office/powerpoint/2010/main" val="1561050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9C4EC5-9C4D-4E7A-AD9E-7F2B36DC851A}" type="datetimeFigureOut">
              <a:rPr lang="en-US" smtClean="0"/>
              <a:t>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2D3EA6-EF27-47C6-914D-FFC42BCD5FF0}" type="slidenum">
              <a:rPr lang="en-US" smtClean="0"/>
              <a:t>‹#›</a:t>
            </a:fld>
            <a:endParaRPr lang="en-US"/>
          </a:p>
        </p:txBody>
      </p:sp>
    </p:spTree>
    <p:extLst>
      <p:ext uri="{BB962C8B-B14F-4D97-AF65-F5344CB8AC3E}">
        <p14:creationId xmlns:p14="http://schemas.microsoft.com/office/powerpoint/2010/main" val="81980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9C4EC5-9C4D-4E7A-AD9E-7F2B36DC851A}" type="datetimeFigureOut">
              <a:rPr lang="en-US" smtClean="0"/>
              <a:t>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2D3EA6-EF27-47C6-914D-FFC42BCD5FF0}" type="slidenum">
              <a:rPr lang="en-US" smtClean="0"/>
              <a:t>‹#›</a:t>
            </a:fld>
            <a:endParaRPr lang="en-US"/>
          </a:p>
        </p:txBody>
      </p:sp>
    </p:spTree>
    <p:extLst>
      <p:ext uri="{BB962C8B-B14F-4D97-AF65-F5344CB8AC3E}">
        <p14:creationId xmlns:p14="http://schemas.microsoft.com/office/powerpoint/2010/main" val="817490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9C4EC5-9C4D-4E7A-AD9E-7F2B36DC851A}" type="datetimeFigureOut">
              <a:rPr lang="en-US" smtClean="0"/>
              <a:t>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2D3EA6-EF27-47C6-914D-FFC42BCD5FF0}" type="slidenum">
              <a:rPr lang="en-US" smtClean="0"/>
              <a:t>‹#›</a:t>
            </a:fld>
            <a:endParaRPr lang="en-US"/>
          </a:p>
        </p:txBody>
      </p:sp>
    </p:spTree>
    <p:extLst>
      <p:ext uri="{BB962C8B-B14F-4D97-AF65-F5344CB8AC3E}">
        <p14:creationId xmlns:p14="http://schemas.microsoft.com/office/powerpoint/2010/main" val="859189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9C4EC5-9C4D-4E7A-AD9E-7F2B36DC851A}" type="datetimeFigureOut">
              <a:rPr lang="en-US" smtClean="0"/>
              <a:t>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D3EA6-EF27-47C6-914D-FFC42BCD5FF0}" type="slidenum">
              <a:rPr lang="en-US" smtClean="0"/>
              <a:t>‹#›</a:t>
            </a:fld>
            <a:endParaRPr lang="en-US"/>
          </a:p>
        </p:txBody>
      </p:sp>
    </p:spTree>
    <p:extLst>
      <p:ext uri="{BB962C8B-B14F-4D97-AF65-F5344CB8AC3E}">
        <p14:creationId xmlns:p14="http://schemas.microsoft.com/office/powerpoint/2010/main" val="3793508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9C4EC5-9C4D-4E7A-AD9E-7F2B36DC851A}" type="datetimeFigureOut">
              <a:rPr lang="en-US" smtClean="0"/>
              <a:t>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D3EA6-EF27-47C6-914D-FFC42BCD5FF0}" type="slidenum">
              <a:rPr lang="en-US" smtClean="0"/>
              <a:t>‹#›</a:t>
            </a:fld>
            <a:endParaRPr lang="en-US"/>
          </a:p>
        </p:txBody>
      </p:sp>
    </p:spTree>
    <p:extLst>
      <p:ext uri="{BB962C8B-B14F-4D97-AF65-F5344CB8AC3E}">
        <p14:creationId xmlns:p14="http://schemas.microsoft.com/office/powerpoint/2010/main" val="1576466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C4EC5-9C4D-4E7A-AD9E-7F2B36DC851A}" type="datetimeFigureOut">
              <a:rPr lang="en-US" smtClean="0"/>
              <a:t>2/9/2018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2D3EA6-EF27-47C6-914D-FFC42BCD5FF0}" type="slidenum">
              <a:rPr lang="en-US" smtClean="0"/>
              <a:t>‹#›</a:t>
            </a:fld>
            <a:endParaRPr lang="en-US"/>
          </a:p>
        </p:txBody>
      </p:sp>
    </p:spTree>
    <p:extLst>
      <p:ext uri="{BB962C8B-B14F-4D97-AF65-F5344CB8AC3E}">
        <p14:creationId xmlns:p14="http://schemas.microsoft.com/office/powerpoint/2010/main" val="387256900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35.jpg"/><Relationship Id="rId18" Type="http://schemas.openxmlformats.org/officeDocument/2006/relationships/image" Target="../media/image40.jpg"/><Relationship Id="rId3" Type="http://schemas.openxmlformats.org/officeDocument/2006/relationships/image" Target="../media/image25.jpeg"/><Relationship Id="rId21" Type="http://schemas.openxmlformats.org/officeDocument/2006/relationships/image" Target="../media/image43.jpeg"/><Relationship Id="rId7" Type="http://schemas.openxmlformats.org/officeDocument/2006/relationships/image" Target="../media/image29.jpeg"/><Relationship Id="rId12" Type="http://schemas.openxmlformats.org/officeDocument/2006/relationships/image" Target="../media/image34.jpg"/><Relationship Id="rId17" Type="http://schemas.openxmlformats.org/officeDocument/2006/relationships/image" Target="../media/image39.jpg"/><Relationship Id="rId2" Type="http://schemas.openxmlformats.org/officeDocument/2006/relationships/notesSlide" Target="../notesSlides/notesSlide13.xml"/><Relationship Id="rId16" Type="http://schemas.openxmlformats.org/officeDocument/2006/relationships/image" Target="../media/image38.jpg"/><Relationship Id="rId20" Type="http://schemas.openxmlformats.org/officeDocument/2006/relationships/image" Target="../media/image42.emf"/><Relationship Id="rId1" Type="http://schemas.openxmlformats.org/officeDocument/2006/relationships/slideLayout" Target="../slideLayouts/slideLayout7.xml"/><Relationship Id="rId6" Type="http://schemas.openxmlformats.org/officeDocument/2006/relationships/image" Target="../media/image28.jpeg"/><Relationship Id="rId11" Type="http://schemas.openxmlformats.org/officeDocument/2006/relationships/image" Target="../media/image33.jpg"/><Relationship Id="rId5" Type="http://schemas.openxmlformats.org/officeDocument/2006/relationships/image" Target="../media/image27.jpeg"/><Relationship Id="rId15" Type="http://schemas.openxmlformats.org/officeDocument/2006/relationships/image" Target="../media/image37.jpg"/><Relationship Id="rId10" Type="http://schemas.openxmlformats.org/officeDocument/2006/relationships/image" Target="../media/image32.jpg"/><Relationship Id="rId19" Type="http://schemas.openxmlformats.org/officeDocument/2006/relationships/image" Target="../media/image41.jpg"/><Relationship Id="rId4" Type="http://schemas.openxmlformats.org/officeDocument/2006/relationships/image" Target="../media/image26.jpeg"/><Relationship Id="rId9" Type="http://schemas.openxmlformats.org/officeDocument/2006/relationships/image" Target="../media/image31.jpg"/><Relationship Id="rId14" Type="http://schemas.openxmlformats.org/officeDocument/2006/relationships/image" Target="../media/image36.jpeg"/></Relationships>
</file>

<file path=ppt/slides/_rels/slide14.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 Id="rId9" Type="http://schemas.openxmlformats.org/officeDocument/2006/relationships/image" Target="../media/image50.jpg"/></Relationships>
</file>

<file path=ppt/slides/_rels/slide1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3.gif"/><Relationship Id="rId4" Type="http://schemas.openxmlformats.org/officeDocument/2006/relationships/image" Target="../media/image52.jpeg"/></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naturalishistoria.files.wordpress.com/2011/09/roadcutcincinnatil.jpg">
            <a:extLst>
              <a:ext uri="{FF2B5EF4-FFF2-40B4-BE49-F238E27FC236}">
                <a16:creationId xmlns:a16="http://schemas.microsoft.com/office/drawing/2014/main" xmlns="" id="{67EEFC17-B64A-46FF-A03C-31A8BDD2B6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84" y="56686"/>
            <a:ext cx="8992831" cy="674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583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Tree>
    <p:extLst>
      <p:ext uri="{BB962C8B-B14F-4D97-AF65-F5344CB8AC3E}">
        <p14:creationId xmlns:p14="http://schemas.microsoft.com/office/powerpoint/2010/main" val="39060428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2194D33F-F8FD-484F-8298-024ABD86047C}"/>
              </a:ext>
            </a:extLst>
          </p:cNvPr>
          <p:cNvSpPr/>
          <p:nvPr/>
        </p:nvSpPr>
        <p:spPr>
          <a:xfrm>
            <a:off x="4816760" y="1147665"/>
            <a:ext cx="4253275" cy="53184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xmlns="" id="{90644FF9-4274-4A97-9C8B-42658B4A98ED}"/>
              </a:ext>
            </a:extLst>
          </p:cNvPr>
          <p:cNvPicPr>
            <a:picLocks noChangeAspect="1"/>
          </p:cNvPicPr>
          <p:nvPr/>
        </p:nvPicPr>
        <p:blipFill rotWithShape="1">
          <a:blip r:embed="rId3">
            <a:extLst>
              <a:ext uri="{28A0092B-C50C-407E-A947-70E740481C1C}">
                <a14:useLocalDpi xmlns:a14="http://schemas.microsoft.com/office/drawing/2010/main" val="0"/>
              </a:ext>
            </a:extLst>
          </a:blip>
          <a:srcRect l="14556" t="23103" r="13903" b="16294"/>
          <a:stretch/>
        </p:blipFill>
        <p:spPr>
          <a:xfrm>
            <a:off x="349905" y="83979"/>
            <a:ext cx="4222095" cy="3576736"/>
          </a:xfrm>
          <a:prstGeom prst="rect">
            <a:avLst/>
          </a:prstGeom>
        </p:spPr>
      </p:pic>
      <p:pic>
        <p:nvPicPr>
          <p:cNvPr id="10" name="Picture 9">
            <a:extLst>
              <a:ext uri="{FF2B5EF4-FFF2-40B4-BE49-F238E27FC236}">
                <a16:creationId xmlns:a16="http://schemas.microsoft.com/office/drawing/2014/main" xmlns="" id="{3DAF1638-7151-493A-A442-360C660B8A36}"/>
              </a:ext>
            </a:extLst>
          </p:cNvPr>
          <p:cNvPicPr>
            <a:picLocks noChangeAspect="1"/>
          </p:cNvPicPr>
          <p:nvPr/>
        </p:nvPicPr>
        <p:blipFill rotWithShape="1">
          <a:blip r:embed="rId4">
            <a:extLst>
              <a:ext uri="{28A0092B-C50C-407E-A947-70E740481C1C}">
                <a14:useLocalDpi xmlns:a14="http://schemas.microsoft.com/office/drawing/2010/main" val="0"/>
              </a:ext>
            </a:extLst>
          </a:blip>
          <a:srcRect l="17180" t="24456" r="16675" b="14887"/>
          <a:stretch/>
        </p:blipFill>
        <p:spPr>
          <a:xfrm>
            <a:off x="349904" y="2891118"/>
            <a:ext cx="4222096" cy="3871849"/>
          </a:xfrm>
          <a:prstGeom prst="rect">
            <a:avLst/>
          </a:prstGeom>
        </p:spPr>
      </p:pic>
      <p:cxnSp>
        <p:nvCxnSpPr>
          <p:cNvPr id="11" name="Straight Arrow Connector 10">
            <a:extLst>
              <a:ext uri="{FF2B5EF4-FFF2-40B4-BE49-F238E27FC236}">
                <a16:creationId xmlns:a16="http://schemas.microsoft.com/office/drawing/2014/main" xmlns="" id="{F59D9572-0637-4358-B168-12D03F4C7989}"/>
              </a:ext>
            </a:extLst>
          </p:cNvPr>
          <p:cNvCxnSpPr>
            <a:cxnSpLocks/>
          </p:cNvCxnSpPr>
          <p:nvPr/>
        </p:nvCxnSpPr>
        <p:spPr>
          <a:xfrm flipV="1">
            <a:off x="3138196" y="373585"/>
            <a:ext cx="650032" cy="22704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70C46D1F-7AD7-4260-9ADB-76767C22D5C6}"/>
              </a:ext>
            </a:extLst>
          </p:cNvPr>
          <p:cNvCxnSpPr>
            <a:cxnSpLocks/>
          </p:cNvCxnSpPr>
          <p:nvPr/>
        </p:nvCxnSpPr>
        <p:spPr>
          <a:xfrm flipV="1">
            <a:off x="2906486" y="3102428"/>
            <a:ext cx="650032" cy="227047"/>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xmlns="" id="{62298493-D9E2-4459-8ECF-15C089A730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6760" y="1146991"/>
            <a:ext cx="4253276" cy="4564018"/>
          </a:xfrm>
          <a:prstGeom prst="rect">
            <a:avLst/>
          </a:prstGeom>
        </p:spPr>
      </p:pic>
      <p:cxnSp>
        <p:nvCxnSpPr>
          <p:cNvPr id="19" name="Straight Arrow Connector 18">
            <a:extLst>
              <a:ext uri="{FF2B5EF4-FFF2-40B4-BE49-F238E27FC236}">
                <a16:creationId xmlns:a16="http://schemas.microsoft.com/office/drawing/2014/main" xmlns="" id="{BD7B9E46-D1D1-4B17-8BA8-F225C578088A}"/>
              </a:ext>
            </a:extLst>
          </p:cNvPr>
          <p:cNvCxnSpPr>
            <a:cxnSpLocks/>
          </p:cNvCxnSpPr>
          <p:nvPr/>
        </p:nvCxnSpPr>
        <p:spPr>
          <a:xfrm>
            <a:off x="5902695" y="5518839"/>
            <a:ext cx="458755" cy="71690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021117CF-2117-4BFB-8562-DF722ACE6AD7}"/>
              </a:ext>
            </a:extLst>
          </p:cNvPr>
          <p:cNvCxnSpPr>
            <a:cxnSpLocks/>
          </p:cNvCxnSpPr>
          <p:nvPr/>
        </p:nvCxnSpPr>
        <p:spPr>
          <a:xfrm flipH="1">
            <a:off x="6483830" y="5109289"/>
            <a:ext cx="174171" cy="819100"/>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BB44CE6B-044B-48E0-9615-CCD1F0514D5C}"/>
              </a:ext>
            </a:extLst>
          </p:cNvPr>
          <p:cNvSpPr txBox="1"/>
          <p:nvPr/>
        </p:nvSpPr>
        <p:spPr>
          <a:xfrm>
            <a:off x="3583829" y="487108"/>
            <a:ext cx="806631" cy="369332"/>
          </a:xfrm>
          <a:prstGeom prst="rect">
            <a:avLst/>
          </a:prstGeom>
          <a:noFill/>
        </p:spPr>
        <p:txBody>
          <a:bodyPr wrap="none" rtlCol="0">
            <a:spAutoFit/>
          </a:bodyPr>
          <a:lstStyle/>
          <a:p>
            <a:r>
              <a:rPr lang="en-US" dirty="0">
                <a:solidFill>
                  <a:srgbClr val="FF0000"/>
                </a:solidFill>
              </a:rPr>
              <a:t>UMBO</a:t>
            </a:r>
          </a:p>
        </p:txBody>
      </p:sp>
      <p:sp>
        <p:nvSpPr>
          <p:cNvPr id="24" name="TextBox 23">
            <a:extLst>
              <a:ext uri="{FF2B5EF4-FFF2-40B4-BE49-F238E27FC236}">
                <a16:creationId xmlns:a16="http://schemas.microsoft.com/office/drawing/2014/main" xmlns="" id="{10E30D68-B38C-4F82-A198-E8D4C2B0BFAF}"/>
              </a:ext>
            </a:extLst>
          </p:cNvPr>
          <p:cNvSpPr txBox="1"/>
          <p:nvPr/>
        </p:nvSpPr>
        <p:spPr>
          <a:xfrm>
            <a:off x="6547473" y="6012585"/>
            <a:ext cx="1168269" cy="369332"/>
          </a:xfrm>
          <a:prstGeom prst="rect">
            <a:avLst/>
          </a:prstGeom>
          <a:noFill/>
        </p:spPr>
        <p:txBody>
          <a:bodyPr wrap="none" rtlCol="0">
            <a:spAutoFit/>
          </a:bodyPr>
          <a:lstStyle/>
          <a:p>
            <a:r>
              <a:rPr lang="en-US" dirty="0">
                <a:solidFill>
                  <a:srgbClr val="FF0000"/>
                </a:solidFill>
              </a:rPr>
              <a:t>APERTURE</a:t>
            </a:r>
          </a:p>
        </p:txBody>
      </p:sp>
    </p:spTree>
    <p:extLst>
      <p:ext uri="{BB962C8B-B14F-4D97-AF65-F5344CB8AC3E}">
        <p14:creationId xmlns:p14="http://schemas.microsoft.com/office/powerpoint/2010/main" val="3917281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139D9C3-6022-43EB-88D9-3304A8574C66}"/>
              </a:ext>
            </a:extLst>
          </p:cNvPr>
          <p:cNvPicPr>
            <a:picLocks noChangeAspect="1"/>
          </p:cNvPicPr>
          <p:nvPr/>
        </p:nvPicPr>
        <p:blipFill>
          <a:blip r:embed="rId3" cstate="print">
            <a:clrChange>
              <a:clrFrom>
                <a:srgbClr val="FFFFFE"/>
              </a:clrFrom>
              <a:clrTo>
                <a:srgbClr val="FFFFFE">
                  <a:alpha val="0"/>
                </a:srgbClr>
              </a:clrTo>
            </a:clrChange>
            <a:extLst>
              <a:ext uri="{28A0092B-C50C-407E-A947-70E740481C1C}">
                <a14:useLocalDpi xmlns:a14="http://schemas.microsoft.com/office/drawing/2010/main" val="0"/>
              </a:ext>
            </a:extLst>
          </a:blip>
          <a:stretch>
            <a:fillRect/>
          </a:stretch>
        </p:blipFill>
        <p:spPr>
          <a:xfrm>
            <a:off x="4486469" y="732453"/>
            <a:ext cx="4441288" cy="5229808"/>
          </a:xfrm>
          <a:prstGeom prst="rect">
            <a:avLst/>
          </a:prstGeom>
        </p:spPr>
      </p:pic>
      <p:pic>
        <p:nvPicPr>
          <p:cNvPr id="3" name="Picture 2">
            <a:extLst>
              <a:ext uri="{FF2B5EF4-FFF2-40B4-BE49-F238E27FC236}">
                <a16:creationId xmlns:a16="http://schemas.microsoft.com/office/drawing/2014/main" xmlns="" id="{F3FB2B9D-1AA5-4647-88B7-031EB82206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539" y="597160"/>
            <a:ext cx="3968619" cy="5952929"/>
          </a:xfrm>
          <a:prstGeom prst="rect">
            <a:avLst/>
          </a:prstGeom>
        </p:spPr>
      </p:pic>
    </p:spTree>
    <p:extLst>
      <p:ext uri="{BB962C8B-B14F-4D97-AF65-F5344CB8AC3E}">
        <p14:creationId xmlns:p14="http://schemas.microsoft.com/office/powerpoint/2010/main" val="3024208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848125FB-4423-44EE-B742-52B0915D98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37" r="12452"/>
          <a:stretch/>
        </p:blipFill>
        <p:spPr>
          <a:xfrm rot="5400000">
            <a:off x="5924164" y="5070324"/>
            <a:ext cx="1978086" cy="1565986"/>
          </a:xfrm>
          <a:prstGeom prst="rect">
            <a:avLst/>
          </a:prstGeom>
          <a:ln>
            <a:solidFill>
              <a:schemeClr val="bg1"/>
            </a:solidFill>
          </a:ln>
        </p:spPr>
      </p:pic>
      <p:pic>
        <p:nvPicPr>
          <p:cNvPr id="3" name="Picture 2">
            <a:extLst>
              <a:ext uri="{FF2B5EF4-FFF2-40B4-BE49-F238E27FC236}">
                <a16:creationId xmlns:a16="http://schemas.microsoft.com/office/drawing/2014/main" xmlns="" id="{4E82B896-1766-47C4-BCE7-8213F46332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831" t="16152"/>
          <a:stretch/>
        </p:blipFill>
        <p:spPr>
          <a:xfrm>
            <a:off x="7696200" y="4896483"/>
            <a:ext cx="1565986" cy="1963391"/>
          </a:xfrm>
          <a:prstGeom prst="rect">
            <a:avLst/>
          </a:prstGeom>
          <a:ln>
            <a:solidFill>
              <a:schemeClr val="bg1"/>
            </a:solidFill>
          </a:ln>
        </p:spPr>
      </p:pic>
      <p:pic>
        <p:nvPicPr>
          <p:cNvPr id="5" name="Picture 4">
            <a:extLst>
              <a:ext uri="{FF2B5EF4-FFF2-40B4-BE49-F238E27FC236}">
                <a16:creationId xmlns:a16="http://schemas.microsoft.com/office/drawing/2014/main" xmlns="" id="{8C1CD7AC-3ADF-48AB-9E52-62A7561127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274844" y="284132"/>
            <a:ext cx="1649058" cy="1099372"/>
          </a:xfrm>
          <a:prstGeom prst="rect">
            <a:avLst/>
          </a:prstGeom>
          <a:ln>
            <a:solidFill>
              <a:schemeClr val="bg1"/>
            </a:solidFill>
          </a:ln>
        </p:spPr>
      </p:pic>
      <p:pic>
        <p:nvPicPr>
          <p:cNvPr id="6" name="Picture 5">
            <a:extLst>
              <a:ext uri="{FF2B5EF4-FFF2-40B4-BE49-F238E27FC236}">
                <a16:creationId xmlns:a16="http://schemas.microsoft.com/office/drawing/2014/main" xmlns="" id="{F9BA177F-9B77-496C-B4FE-2D477A8332E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227" r="9884" b="12840"/>
          <a:stretch/>
        </p:blipFill>
        <p:spPr>
          <a:xfrm>
            <a:off x="1905000" y="3484170"/>
            <a:ext cx="1809942" cy="1316430"/>
          </a:xfrm>
          <a:prstGeom prst="rect">
            <a:avLst/>
          </a:prstGeom>
          <a:ln>
            <a:solidFill>
              <a:schemeClr val="bg1"/>
            </a:solidFill>
          </a:ln>
        </p:spPr>
      </p:pic>
      <p:pic>
        <p:nvPicPr>
          <p:cNvPr id="7" name="Picture 6">
            <a:extLst>
              <a:ext uri="{FF2B5EF4-FFF2-40B4-BE49-F238E27FC236}">
                <a16:creationId xmlns:a16="http://schemas.microsoft.com/office/drawing/2014/main" xmlns="" id="{1CA5FC4B-DB30-4FB8-85EE-8B99973154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800" y="-3108"/>
            <a:ext cx="1024721" cy="1648542"/>
          </a:xfrm>
          <a:prstGeom prst="rect">
            <a:avLst/>
          </a:prstGeom>
          <a:ln>
            <a:solidFill>
              <a:schemeClr val="bg1"/>
            </a:solidFill>
          </a:ln>
        </p:spPr>
      </p:pic>
      <p:pic>
        <p:nvPicPr>
          <p:cNvPr id="8" name="Picture 7">
            <a:extLst>
              <a:ext uri="{FF2B5EF4-FFF2-40B4-BE49-F238E27FC236}">
                <a16:creationId xmlns:a16="http://schemas.microsoft.com/office/drawing/2014/main" xmlns="" id="{62E37D6B-EB45-4B6E-919C-D03853F5CD2A}"/>
              </a:ext>
            </a:extLst>
          </p:cNvPr>
          <p:cNvPicPr>
            <a:picLocks noChangeAspect="1"/>
          </p:cNvPicPr>
          <p:nvPr/>
        </p:nvPicPr>
        <p:blipFill rotWithShape="1">
          <a:blip r:embed="rId8">
            <a:extLst>
              <a:ext uri="{28A0092B-C50C-407E-A947-70E740481C1C}">
                <a14:useLocalDpi xmlns:a14="http://schemas.microsoft.com/office/drawing/2010/main" val="0"/>
              </a:ext>
            </a:extLst>
          </a:blip>
          <a:srcRect l="9800" t="7746" r="44737" b="14142"/>
          <a:stretch/>
        </p:blipFill>
        <p:spPr>
          <a:xfrm>
            <a:off x="2077230" y="3717"/>
            <a:ext cx="1316430" cy="1690398"/>
          </a:xfrm>
          <a:prstGeom prst="rect">
            <a:avLst/>
          </a:prstGeom>
          <a:ln>
            <a:solidFill>
              <a:schemeClr val="bg1"/>
            </a:solidFill>
          </a:ln>
        </p:spPr>
      </p:pic>
      <p:pic>
        <p:nvPicPr>
          <p:cNvPr id="9" name="Picture 8">
            <a:extLst>
              <a:ext uri="{FF2B5EF4-FFF2-40B4-BE49-F238E27FC236}">
                <a16:creationId xmlns:a16="http://schemas.microsoft.com/office/drawing/2014/main" xmlns="" id="{BA7A5F1B-077A-41EC-AFA5-C9B7200AE715}"/>
              </a:ext>
            </a:extLst>
          </p:cNvPr>
          <p:cNvPicPr>
            <a:picLocks noChangeAspect="1"/>
          </p:cNvPicPr>
          <p:nvPr/>
        </p:nvPicPr>
        <p:blipFill rotWithShape="1">
          <a:blip r:embed="rId9">
            <a:extLst>
              <a:ext uri="{28A0092B-C50C-407E-A947-70E740481C1C}">
                <a14:useLocalDpi xmlns:a14="http://schemas.microsoft.com/office/drawing/2010/main" val="0"/>
              </a:ext>
            </a:extLst>
          </a:blip>
          <a:srcRect l="15564" t="5495" r="18687" b="11630"/>
          <a:stretch/>
        </p:blipFill>
        <p:spPr>
          <a:xfrm>
            <a:off x="1905000" y="1645434"/>
            <a:ext cx="1809943" cy="2089327"/>
          </a:xfrm>
          <a:prstGeom prst="rect">
            <a:avLst/>
          </a:prstGeom>
          <a:ln>
            <a:solidFill>
              <a:schemeClr val="bg1"/>
            </a:solidFill>
          </a:ln>
        </p:spPr>
      </p:pic>
      <p:pic>
        <p:nvPicPr>
          <p:cNvPr id="10" name="Picture 9">
            <a:extLst>
              <a:ext uri="{FF2B5EF4-FFF2-40B4-BE49-F238E27FC236}">
                <a16:creationId xmlns:a16="http://schemas.microsoft.com/office/drawing/2014/main" xmlns="" id="{B389B0C0-CE62-47B1-9E9E-E88F74359744}"/>
              </a:ext>
            </a:extLst>
          </p:cNvPr>
          <p:cNvPicPr>
            <a:picLocks noChangeAspect="1"/>
          </p:cNvPicPr>
          <p:nvPr/>
        </p:nvPicPr>
        <p:blipFill rotWithShape="1">
          <a:blip r:embed="rId10">
            <a:extLst>
              <a:ext uri="{28A0092B-C50C-407E-A947-70E740481C1C}">
                <a14:useLocalDpi xmlns:a14="http://schemas.microsoft.com/office/drawing/2010/main" val="0"/>
              </a:ext>
            </a:extLst>
          </a:blip>
          <a:srcRect l="11053" t="6845" r="6887" b="8020"/>
          <a:stretch/>
        </p:blipFill>
        <p:spPr>
          <a:xfrm>
            <a:off x="4530943" y="3718"/>
            <a:ext cx="2098457" cy="1646200"/>
          </a:xfrm>
          <a:prstGeom prst="rect">
            <a:avLst/>
          </a:prstGeom>
          <a:ln>
            <a:solidFill>
              <a:schemeClr val="bg1"/>
            </a:solidFill>
          </a:ln>
        </p:spPr>
      </p:pic>
      <p:pic>
        <p:nvPicPr>
          <p:cNvPr id="11" name="Picture 10">
            <a:extLst>
              <a:ext uri="{FF2B5EF4-FFF2-40B4-BE49-F238E27FC236}">
                <a16:creationId xmlns:a16="http://schemas.microsoft.com/office/drawing/2014/main" xmlns="" id="{FD035072-DE06-4183-ADD6-81503A0CBDE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 y="5013559"/>
            <a:ext cx="2057400" cy="1844441"/>
          </a:xfrm>
          <a:prstGeom prst="rect">
            <a:avLst/>
          </a:prstGeom>
          <a:ln>
            <a:solidFill>
              <a:schemeClr val="bg1"/>
            </a:solidFill>
          </a:ln>
        </p:spPr>
      </p:pic>
      <p:pic>
        <p:nvPicPr>
          <p:cNvPr id="12" name="Picture 11">
            <a:extLst>
              <a:ext uri="{FF2B5EF4-FFF2-40B4-BE49-F238E27FC236}">
                <a16:creationId xmlns:a16="http://schemas.microsoft.com/office/drawing/2014/main" xmlns="" id="{00C71F20-9AF7-4C4B-8DB0-A0455DD6AB0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58" y="1658348"/>
            <a:ext cx="1934121" cy="3342297"/>
          </a:xfrm>
          <a:prstGeom prst="rect">
            <a:avLst/>
          </a:prstGeom>
          <a:ln>
            <a:solidFill>
              <a:schemeClr val="bg1"/>
            </a:solidFill>
          </a:ln>
        </p:spPr>
      </p:pic>
      <p:pic>
        <p:nvPicPr>
          <p:cNvPr id="13" name="Picture 12">
            <a:extLst>
              <a:ext uri="{FF2B5EF4-FFF2-40B4-BE49-F238E27FC236}">
                <a16:creationId xmlns:a16="http://schemas.microsoft.com/office/drawing/2014/main" xmlns="" id="{A98D6084-3E6D-4562-B057-169B333D5A8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48240" y="4694336"/>
            <a:ext cx="1781722" cy="2159947"/>
          </a:xfrm>
          <a:prstGeom prst="rect">
            <a:avLst/>
          </a:prstGeom>
          <a:ln>
            <a:solidFill>
              <a:schemeClr val="bg1"/>
            </a:solidFill>
          </a:ln>
        </p:spPr>
      </p:pic>
      <p:pic>
        <p:nvPicPr>
          <p:cNvPr id="14" name="Picture 13">
            <a:extLst>
              <a:ext uri="{FF2B5EF4-FFF2-40B4-BE49-F238E27FC236}">
                <a16:creationId xmlns:a16="http://schemas.microsoft.com/office/drawing/2014/main" xmlns="" id="{2B284855-6254-4F7B-8A4F-656CB64344B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93660" y="3717"/>
            <a:ext cx="1137283" cy="1632101"/>
          </a:xfrm>
          <a:prstGeom prst="rect">
            <a:avLst/>
          </a:prstGeom>
          <a:ln>
            <a:solidFill>
              <a:schemeClr val="bg1"/>
            </a:solidFill>
          </a:ln>
        </p:spPr>
      </p:pic>
      <p:pic>
        <p:nvPicPr>
          <p:cNvPr id="15" name="Picture 14">
            <a:extLst>
              <a:ext uri="{FF2B5EF4-FFF2-40B4-BE49-F238E27FC236}">
                <a16:creationId xmlns:a16="http://schemas.microsoft.com/office/drawing/2014/main" xmlns="" id="{5ECD6F97-2628-4031-8A45-185B5F0F1D19}"/>
              </a:ext>
            </a:extLst>
          </p:cNvPr>
          <p:cNvPicPr>
            <a:picLocks noChangeAspect="1"/>
          </p:cNvPicPr>
          <p:nvPr/>
        </p:nvPicPr>
        <p:blipFill rotWithShape="1">
          <a:blip r:embed="rId15">
            <a:extLst>
              <a:ext uri="{28A0092B-C50C-407E-A947-70E740481C1C}">
                <a14:useLocalDpi xmlns:a14="http://schemas.microsoft.com/office/drawing/2010/main" val="0"/>
              </a:ext>
            </a:extLst>
          </a:blip>
          <a:srcRect t="1745" r="-1771"/>
          <a:stretch/>
        </p:blipFill>
        <p:spPr>
          <a:xfrm>
            <a:off x="3717594" y="1639881"/>
            <a:ext cx="1984960" cy="3284001"/>
          </a:xfrm>
          <a:prstGeom prst="rect">
            <a:avLst/>
          </a:prstGeom>
          <a:ln>
            <a:solidFill>
              <a:schemeClr val="bg1"/>
            </a:solidFill>
          </a:ln>
        </p:spPr>
      </p:pic>
      <p:pic>
        <p:nvPicPr>
          <p:cNvPr id="16" name="Picture 15">
            <a:extLst>
              <a:ext uri="{FF2B5EF4-FFF2-40B4-BE49-F238E27FC236}">
                <a16:creationId xmlns:a16="http://schemas.microsoft.com/office/drawing/2014/main" xmlns="" id="{080644C2-3FF1-47AA-B117-1357E9B26A1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18988" y="4927945"/>
            <a:ext cx="1080438" cy="1930055"/>
          </a:xfrm>
          <a:prstGeom prst="rect">
            <a:avLst/>
          </a:prstGeom>
          <a:ln>
            <a:solidFill>
              <a:schemeClr val="bg1"/>
            </a:solidFill>
          </a:ln>
        </p:spPr>
      </p:pic>
      <p:pic>
        <p:nvPicPr>
          <p:cNvPr id="17" name="Picture 16">
            <a:extLst>
              <a:ext uri="{FF2B5EF4-FFF2-40B4-BE49-F238E27FC236}">
                <a16:creationId xmlns:a16="http://schemas.microsoft.com/office/drawing/2014/main" xmlns="" id="{0B53D0CF-E09C-44BF-9E68-95D2253DF4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99426" y="4923882"/>
            <a:ext cx="1326123" cy="1934934"/>
          </a:xfrm>
          <a:prstGeom prst="rect">
            <a:avLst/>
          </a:prstGeom>
          <a:ln>
            <a:solidFill>
              <a:schemeClr val="bg1"/>
            </a:solidFill>
          </a:ln>
        </p:spPr>
      </p:pic>
      <p:pic>
        <p:nvPicPr>
          <p:cNvPr id="19" name="Picture 18">
            <a:extLst>
              <a:ext uri="{FF2B5EF4-FFF2-40B4-BE49-F238E27FC236}">
                <a16:creationId xmlns:a16="http://schemas.microsoft.com/office/drawing/2014/main" xmlns="" id="{D6F2DF5D-4A46-4909-928E-D3473A75A7EA}"/>
              </a:ext>
            </a:extLst>
          </p:cNvPr>
          <p:cNvPicPr>
            <a:picLocks noChangeAspect="1"/>
          </p:cNvPicPr>
          <p:nvPr/>
        </p:nvPicPr>
        <p:blipFill rotWithShape="1">
          <a:blip r:embed="rId18">
            <a:extLst>
              <a:ext uri="{28A0092B-C50C-407E-A947-70E740481C1C}">
                <a14:useLocalDpi xmlns:a14="http://schemas.microsoft.com/office/drawing/2010/main" val="0"/>
              </a:ext>
            </a:extLst>
          </a:blip>
          <a:srcRect t="4672" b="10331"/>
          <a:stretch/>
        </p:blipFill>
        <p:spPr>
          <a:xfrm>
            <a:off x="6629400" y="1"/>
            <a:ext cx="2493464" cy="1608792"/>
          </a:xfrm>
          <a:prstGeom prst="rect">
            <a:avLst/>
          </a:prstGeom>
          <a:ln>
            <a:solidFill>
              <a:schemeClr val="bg1"/>
            </a:solidFill>
          </a:ln>
        </p:spPr>
      </p:pic>
      <p:pic>
        <p:nvPicPr>
          <p:cNvPr id="20" name="Picture 19">
            <a:extLst>
              <a:ext uri="{FF2B5EF4-FFF2-40B4-BE49-F238E27FC236}">
                <a16:creationId xmlns:a16="http://schemas.microsoft.com/office/drawing/2014/main" xmlns="" id="{2740DCAD-3772-4FAD-B579-13DBFD3D7A8C}"/>
              </a:ext>
            </a:extLst>
          </p:cNvPr>
          <p:cNvPicPr>
            <a:picLocks noChangeAspect="1"/>
          </p:cNvPicPr>
          <p:nvPr/>
        </p:nvPicPr>
        <p:blipFill rotWithShape="1">
          <a:blip r:embed="rId19">
            <a:extLst>
              <a:ext uri="{28A0092B-C50C-407E-A947-70E740481C1C}">
                <a14:useLocalDpi xmlns:a14="http://schemas.microsoft.com/office/drawing/2010/main" val="0"/>
              </a:ext>
            </a:extLst>
          </a:blip>
          <a:srcRect l="17048" t="22158" r="14770" b="15545"/>
          <a:stretch/>
        </p:blipFill>
        <p:spPr>
          <a:xfrm>
            <a:off x="7888219" y="3517725"/>
            <a:ext cx="1255781" cy="1361244"/>
          </a:xfrm>
          <a:prstGeom prst="rect">
            <a:avLst/>
          </a:prstGeom>
          <a:ln>
            <a:solidFill>
              <a:schemeClr val="bg1"/>
            </a:solidFill>
          </a:ln>
        </p:spPr>
      </p:pic>
      <p:pic>
        <p:nvPicPr>
          <p:cNvPr id="21" name="Picture 20">
            <a:extLst>
              <a:ext uri="{FF2B5EF4-FFF2-40B4-BE49-F238E27FC236}">
                <a16:creationId xmlns:a16="http://schemas.microsoft.com/office/drawing/2014/main" xmlns="" id="{20E6611E-CF8B-42BE-BD68-9E9A75554D6F}"/>
              </a:ext>
            </a:extLst>
          </p:cNvPr>
          <p:cNvPicPr>
            <a:picLocks noChangeAspect="1"/>
          </p:cNvPicPr>
          <p:nvPr/>
        </p:nvPicPr>
        <p:blipFill>
          <a:blip r:embed="rId20"/>
          <a:stretch>
            <a:fillRect/>
          </a:stretch>
        </p:blipFill>
        <p:spPr>
          <a:xfrm>
            <a:off x="5696866" y="1653636"/>
            <a:ext cx="2163914" cy="3251764"/>
          </a:xfrm>
          <a:prstGeom prst="rect">
            <a:avLst/>
          </a:prstGeom>
          <a:ln>
            <a:solidFill>
              <a:schemeClr val="bg1"/>
            </a:solidFill>
          </a:ln>
        </p:spPr>
      </p:pic>
      <p:pic>
        <p:nvPicPr>
          <p:cNvPr id="22" name="Picture 21">
            <a:extLst>
              <a:ext uri="{FF2B5EF4-FFF2-40B4-BE49-F238E27FC236}">
                <a16:creationId xmlns:a16="http://schemas.microsoft.com/office/drawing/2014/main" xmlns="" id="{C09B586E-83FB-40E6-A5DF-13D860E555E6}"/>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b="4695"/>
          <a:stretch/>
        </p:blipFill>
        <p:spPr>
          <a:xfrm>
            <a:off x="7876132" y="1627719"/>
            <a:ext cx="1246732" cy="1926143"/>
          </a:xfrm>
          <a:prstGeom prst="rect">
            <a:avLst/>
          </a:prstGeom>
          <a:ln>
            <a:solidFill>
              <a:schemeClr val="bg1"/>
            </a:solidFill>
          </a:ln>
        </p:spPr>
      </p:pic>
    </p:spTree>
    <p:extLst>
      <p:ext uri="{BB962C8B-B14F-4D97-AF65-F5344CB8AC3E}">
        <p14:creationId xmlns:p14="http://schemas.microsoft.com/office/powerpoint/2010/main" val="25152914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xmlns="" id="{261B1E3A-3B3E-47DC-98F7-ADB27C713C99}"/>
              </a:ext>
            </a:extLst>
          </p:cNvPr>
          <p:cNvPicPr>
            <a:picLocks noChangeAspect="1"/>
          </p:cNvPicPr>
          <p:nvPr/>
        </p:nvPicPr>
        <p:blipFill rotWithShape="1">
          <a:blip r:embed="rId3">
            <a:extLst>
              <a:ext uri="{28A0092B-C50C-407E-A947-70E740481C1C}">
                <a14:useLocalDpi xmlns:a14="http://schemas.microsoft.com/office/drawing/2010/main" val="0"/>
              </a:ext>
            </a:extLst>
          </a:blip>
          <a:srcRect l="18130" t="8571" r="25078" b="12245"/>
          <a:stretch/>
        </p:blipFill>
        <p:spPr>
          <a:xfrm>
            <a:off x="2131439" y="0"/>
            <a:ext cx="2353006" cy="3401673"/>
          </a:xfrm>
          <a:prstGeom prst="rect">
            <a:avLst/>
          </a:prstGeom>
          <a:ln>
            <a:solidFill>
              <a:schemeClr val="bg1"/>
            </a:solidFill>
          </a:ln>
        </p:spPr>
      </p:pic>
      <p:pic>
        <p:nvPicPr>
          <p:cNvPr id="3" name="Picture 2">
            <a:extLst>
              <a:ext uri="{FF2B5EF4-FFF2-40B4-BE49-F238E27FC236}">
                <a16:creationId xmlns:a16="http://schemas.microsoft.com/office/drawing/2014/main" xmlns="" id="{2D3AAF8F-D77E-4241-8523-2E46340C15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2131440" cy="3429000"/>
          </a:xfrm>
          <a:prstGeom prst="rect">
            <a:avLst/>
          </a:prstGeom>
          <a:ln>
            <a:solidFill>
              <a:schemeClr val="bg1"/>
            </a:solidFill>
          </a:ln>
        </p:spPr>
      </p:pic>
      <p:pic>
        <p:nvPicPr>
          <p:cNvPr id="11" name="Picture 10">
            <a:extLst>
              <a:ext uri="{FF2B5EF4-FFF2-40B4-BE49-F238E27FC236}">
                <a16:creationId xmlns:a16="http://schemas.microsoft.com/office/drawing/2014/main" xmlns="" id="{23AD89B1-448B-4429-808F-D5CB3AFED6F8}"/>
              </a:ext>
            </a:extLst>
          </p:cNvPr>
          <p:cNvPicPr>
            <a:picLocks noChangeAspect="1"/>
          </p:cNvPicPr>
          <p:nvPr/>
        </p:nvPicPr>
        <p:blipFill rotWithShape="1">
          <a:blip r:embed="rId5">
            <a:extLst>
              <a:ext uri="{28A0092B-C50C-407E-A947-70E740481C1C}">
                <a14:useLocalDpi xmlns:a14="http://schemas.microsoft.com/office/drawing/2010/main" val="0"/>
              </a:ext>
            </a:extLst>
          </a:blip>
          <a:srcRect l="9371" r="11715"/>
          <a:stretch/>
        </p:blipFill>
        <p:spPr>
          <a:xfrm>
            <a:off x="4437990" y="-19128"/>
            <a:ext cx="2353005" cy="3429000"/>
          </a:xfrm>
          <a:prstGeom prst="rect">
            <a:avLst/>
          </a:prstGeom>
          <a:ln>
            <a:solidFill>
              <a:schemeClr val="bg1"/>
            </a:solidFill>
          </a:ln>
        </p:spPr>
      </p:pic>
      <p:pic>
        <p:nvPicPr>
          <p:cNvPr id="13" name="Picture 12">
            <a:extLst>
              <a:ext uri="{FF2B5EF4-FFF2-40B4-BE49-F238E27FC236}">
                <a16:creationId xmlns:a16="http://schemas.microsoft.com/office/drawing/2014/main" xmlns="" id="{A0A5479D-F178-448E-8945-9553D07122D0}"/>
              </a:ext>
            </a:extLst>
          </p:cNvPr>
          <p:cNvPicPr>
            <a:picLocks noChangeAspect="1"/>
          </p:cNvPicPr>
          <p:nvPr/>
        </p:nvPicPr>
        <p:blipFill rotWithShape="1">
          <a:blip r:embed="rId6">
            <a:extLst>
              <a:ext uri="{28A0092B-C50C-407E-A947-70E740481C1C}">
                <a14:useLocalDpi xmlns:a14="http://schemas.microsoft.com/office/drawing/2010/main" val="0"/>
              </a:ext>
            </a:extLst>
          </a:blip>
          <a:srcRect l="6715" t="2731" r="3899"/>
          <a:stretch/>
        </p:blipFill>
        <p:spPr>
          <a:xfrm>
            <a:off x="6790995" y="18658"/>
            <a:ext cx="2353005" cy="3340359"/>
          </a:xfrm>
          <a:prstGeom prst="rect">
            <a:avLst/>
          </a:prstGeom>
          <a:ln>
            <a:solidFill>
              <a:schemeClr val="bg1"/>
            </a:solidFill>
          </a:ln>
        </p:spPr>
      </p:pic>
      <p:pic>
        <p:nvPicPr>
          <p:cNvPr id="9" name="Picture 8">
            <a:extLst>
              <a:ext uri="{FF2B5EF4-FFF2-40B4-BE49-F238E27FC236}">
                <a16:creationId xmlns:a16="http://schemas.microsoft.com/office/drawing/2014/main" xmlns="" id="{0A2F26A4-CCF2-4417-B43F-66DF77F87DDF}"/>
              </a:ext>
            </a:extLst>
          </p:cNvPr>
          <p:cNvPicPr>
            <a:picLocks noChangeAspect="1"/>
          </p:cNvPicPr>
          <p:nvPr/>
        </p:nvPicPr>
        <p:blipFill rotWithShape="1">
          <a:blip r:embed="rId7">
            <a:extLst>
              <a:ext uri="{28A0092B-C50C-407E-A947-70E740481C1C}">
                <a14:useLocalDpi xmlns:a14="http://schemas.microsoft.com/office/drawing/2010/main" val="0"/>
              </a:ext>
            </a:extLst>
          </a:blip>
          <a:srcRect l="7505" t="5077" r="7448"/>
          <a:stretch/>
        </p:blipFill>
        <p:spPr>
          <a:xfrm>
            <a:off x="3938711" y="3338349"/>
            <a:ext cx="2805193" cy="3500994"/>
          </a:xfrm>
          <a:prstGeom prst="rect">
            <a:avLst/>
          </a:prstGeom>
          <a:ln>
            <a:solidFill>
              <a:schemeClr val="bg1"/>
            </a:solidFill>
          </a:ln>
        </p:spPr>
      </p:pic>
      <p:pic>
        <p:nvPicPr>
          <p:cNvPr id="19" name="Picture 18">
            <a:extLst>
              <a:ext uri="{FF2B5EF4-FFF2-40B4-BE49-F238E27FC236}">
                <a16:creationId xmlns:a16="http://schemas.microsoft.com/office/drawing/2014/main" xmlns="" id="{D76178B8-E43C-411D-AE9A-0F5E58ADA95A}"/>
              </a:ext>
            </a:extLst>
          </p:cNvPr>
          <p:cNvPicPr>
            <a:picLocks noChangeAspect="1"/>
          </p:cNvPicPr>
          <p:nvPr/>
        </p:nvPicPr>
        <p:blipFill rotWithShape="1">
          <a:blip r:embed="rId8">
            <a:extLst>
              <a:ext uri="{28A0092B-C50C-407E-A947-70E740481C1C}">
                <a14:useLocalDpi xmlns:a14="http://schemas.microsoft.com/office/drawing/2010/main" val="0"/>
              </a:ext>
            </a:extLst>
          </a:blip>
          <a:srcRect t="-567" r="1790"/>
          <a:stretch/>
        </p:blipFill>
        <p:spPr>
          <a:xfrm rot="5400000">
            <a:off x="6186050" y="3888798"/>
            <a:ext cx="3515804" cy="2400096"/>
          </a:xfrm>
          <a:prstGeom prst="rect">
            <a:avLst/>
          </a:prstGeom>
          <a:ln>
            <a:solidFill>
              <a:schemeClr val="bg1"/>
            </a:solidFill>
          </a:ln>
        </p:spPr>
      </p:pic>
      <p:pic>
        <p:nvPicPr>
          <p:cNvPr id="25" name="Picture 24">
            <a:extLst>
              <a:ext uri="{FF2B5EF4-FFF2-40B4-BE49-F238E27FC236}">
                <a16:creationId xmlns:a16="http://schemas.microsoft.com/office/drawing/2014/main" xmlns="" id="{CD326103-BCB6-457B-8447-EECF9CB79D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384333"/>
            <a:ext cx="3938711" cy="3455010"/>
          </a:xfrm>
          <a:prstGeom prst="rect">
            <a:avLst/>
          </a:prstGeom>
          <a:ln>
            <a:solidFill>
              <a:schemeClr val="bg1"/>
            </a:solidFill>
          </a:ln>
        </p:spPr>
      </p:pic>
    </p:spTree>
    <p:extLst>
      <p:ext uri="{BB962C8B-B14F-4D97-AF65-F5344CB8AC3E}">
        <p14:creationId xmlns:p14="http://schemas.microsoft.com/office/powerpoint/2010/main" val="27043408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49793"/>
          <a:stretch/>
        </p:blipFill>
        <p:spPr>
          <a:xfrm>
            <a:off x="4617098" y="3960534"/>
            <a:ext cx="4108704" cy="2705583"/>
          </a:xfrm>
          <a:prstGeom prst="rect">
            <a:avLst/>
          </a:prstGeom>
        </p:spPr>
      </p:pic>
      <p:pic>
        <p:nvPicPr>
          <p:cNvPr id="15" name="Picture 14">
            <a:extLst>
              <a:ext uri="{FF2B5EF4-FFF2-40B4-BE49-F238E27FC236}">
                <a16:creationId xmlns="" xmlns:a16="http://schemas.microsoft.com/office/drawing/2014/main" id="{89869C23-E326-4BCA-92B7-4AE30F09FF9F}"/>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50271"/>
          <a:stretch/>
        </p:blipFill>
        <p:spPr>
          <a:xfrm>
            <a:off x="374059" y="3924850"/>
            <a:ext cx="4041648" cy="2687444"/>
          </a:xfrm>
          <a:prstGeom prst="rect">
            <a:avLst/>
          </a:prstGeom>
        </p:spPr>
      </p:pic>
      <p:sp>
        <p:nvSpPr>
          <p:cNvPr id="2" name="TextBox 1"/>
          <p:cNvSpPr txBox="1"/>
          <p:nvPr/>
        </p:nvSpPr>
        <p:spPr>
          <a:xfrm>
            <a:off x="1082350" y="3564848"/>
            <a:ext cx="892232" cy="369332"/>
          </a:xfrm>
          <a:prstGeom prst="rect">
            <a:avLst/>
          </a:prstGeom>
          <a:noFill/>
        </p:spPr>
        <p:txBody>
          <a:bodyPr wrap="none" rtlCol="0">
            <a:spAutoFit/>
          </a:bodyPr>
          <a:lstStyle/>
          <a:p>
            <a:r>
              <a:rPr lang="en-US" dirty="0" smtClean="0"/>
              <a:t>Growth</a:t>
            </a:r>
            <a:endParaRPr lang="en-US" dirty="0"/>
          </a:p>
        </p:txBody>
      </p:sp>
      <p:cxnSp>
        <p:nvCxnSpPr>
          <p:cNvPr id="4" name="Straight Arrow Connector 3"/>
          <p:cNvCxnSpPr/>
          <p:nvPr/>
        </p:nvCxnSpPr>
        <p:spPr>
          <a:xfrm>
            <a:off x="2071396" y="3749514"/>
            <a:ext cx="21740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489509" y="3540521"/>
            <a:ext cx="892232" cy="369332"/>
          </a:xfrm>
          <a:prstGeom prst="rect">
            <a:avLst/>
          </a:prstGeom>
          <a:noFill/>
        </p:spPr>
        <p:txBody>
          <a:bodyPr wrap="none" rtlCol="0">
            <a:spAutoFit/>
          </a:bodyPr>
          <a:lstStyle/>
          <a:p>
            <a:r>
              <a:rPr lang="en-US" dirty="0" smtClean="0"/>
              <a:t>Growth</a:t>
            </a:r>
            <a:endParaRPr lang="en-US" dirty="0"/>
          </a:p>
        </p:txBody>
      </p:sp>
      <p:cxnSp>
        <p:nvCxnSpPr>
          <p:cNvPr id="8" name="Straight Arrow Connector 7"/>
          <p:cNvCxnSpPr/>
          <p:nvPr/>
        </p:nvCxnSpPr>
        <p:spPr>
          <a:xfrm>
            <a:off x="6478555" y="3725187"/>
            <a:ext cx="21740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85038" y="111521"/>
            <a:ext cx="2064120" cy="3429000"/>
          </a:xfrm>
          <a:prstGeom prst="rect">
            <a:avLst/>
          </a:prstGeom>
        </p:spPr>
      </p:pic>
    </p:spTree>
    <p:extLst>
      <p:ext uri="{BB962C8B-B14F-4D97-AF65-F5344CB8AC3E}">
        <p14:creationId xmlns:p14="http://schemas.microsoft.com/office/powerpoint/2010/main" val="1985390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C304D3F-4240-4658-8FFA-820D5AE30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890" y="186739"/>
            <a:ext cx="1852658" cy="3309520"/>
          </a:xfrm>
          <a:prstGeom prst="rect">
            <a:avLst/>
          </a:prstGeom>
          <a:ln>
            <a:solidFill>
              <a:schemeClr val="bg1"/>
            </a:solidFill>
          </a:ln>
        </p:spPr>
      </p:pic>
      <p:pic>
        <p:nvPicPr>
          <p:cNvPr id="5" name="Picture 4" descr="Cryptolithus lorrainensis">
            <a:extLst>
              <a:ext uri="{FF2B5EF4-FFF2-40B4-BE49-F238E27FC236}">
                <a16:creationId xmlns="" xmlns:a16="http://schemas.microsoft.com/office/drawing/2014/main" id="{F78C4EB2-4942-41EE-9ED6-7EB1153C2E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37" r="14878"/>
          <a:stretch/>
        </p:blipFill>
        <p:spPr bwMode="auto">
          <a:xfrm>
            <a:off x="1299079" y="186738"/>
            <a:ext cx="2843713" cy="32114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49793"/>
          <a:stretch/>
        </p:blipFill>
        <p:spPr>
          <a:xfrm>
            <a:off x="4617098" y="3960534"/>
            <a:ext cx="4108704" cy="2705583"/>
          </a:xfrm>
          <a:prstGeom prst="rect">
            <a:avLst/>
          </a:prstGeom>
        </p:spPr>
      </p:pic>
      <p:pic>
        <p:nvPicPr>
          <p:cNvPr id="7" name="Picture 6">
            <a:extLst>
              <a:ext uri="{FF2B5EF4-FFF2-40B4-BE49-F238E27FC236}">
                <a16:creationId xmlns="" xmlns:a16="http://schemas.microsoft.com/office/drawing/2014/main" id="{89869C23-E326-4BCA-92B7-4AE30F09FF9F}"/>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50271"/>
          <a:stretch/>
        </p:blipFill>
        <p:spPr>
          <a:xfrm>
            <a:off x="374059" y="3924850"/>
            <a:ext cx="4041648" cy="2687444"/>
          </a:xfrm>
          <a:prstGeom prst="rect">
            <a:avLst/>
          </a:prstGeom>
        </p:spPr>
      </p:pic>
      <p:sp>
        <p:nvSpPr>
          <p:cNvPr id="8" name="TextBox 7"/>
          <p:cNvSpPr txBox="1"/>
          <p:nvPr/>
        </p:nvSpPr>
        <p:spPr>
          <a:xfrm>
            <a:off x="1082350" y="3564848"/>
            <a:ext cx="892232" cy="369332"/>
          </a:xfrm>
          <a:prstGeom prst="rect">
            <a:avLst/>
          </a:prstGeom>
          <a:noFill/>
        </p:spPr>
        <p:txBody>
          <a:bodyPr wrap="none" rtlCol="0">
            <a:spAutoFit/>
          </a:bodyPr>
          <a:lstStyle/>
          <a:p>
            <a:r>
              <a:rPr lang="en-US" dirty="0" smtClean="0"/>
              <a:t>Growth</a:t>
            </a:r>
            <a:endParaRPr lang="en-US" dirty="0"/>
          </a:p>
        </p:txBody>
      </p:sp>
      <p:cxnSp>
        <p:nvCxnSpPr>
          <p:cNvPr id="9" name="Straight Arrow Connector 8"/>
          <p:cNvCxnSpPr/>
          <p:nvPr/>
        </p:nvCxnSpPr>
        <p:spPr>
          <a:xfrm>
            <a:off x="2071396" y="3749514"/>
            <a:ext cx="21740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89509" y="3540521"/>
            <a:ext cx="892232" cy="369332"/>
          </a:xfrm>
          <a:prstGeom prst="rect">
            <a:avLst/>
          </a:prstGeom>
          <a:noFill/>
        </p:spPr>
        <p:txBody>
          <a:bodyPr wrap="none" rtlCol="0">
            <a:spAutoFit/>
          </a:bodyPr>
          <a:lstStyle/>
          <a:p>
            <a:r>
              <a:rPr lang="en-US" dirty="0" smtClean="0"/>
              <a:t>Growth</a:t>
            </a:r>
            <a:endParaRPr lang="en-US" dirty="0"/>
          </a:p>
        </p:txBody>
      </p:sp>
      <p:cxnSp>
        <p:nvCxnSpPr>
          <p:cNvPr id="11" name="Straight Arrow Connector 10"/>
          <p:cNvCxnSpPr/>
          <p:nvPr/>
        </p:nvCxnSpPr>
        <p:spPr>
          <a:xfrm>
            <a:off x="6478555" y="3725187"/>
            <a:ext cx="21740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455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598" y="209937"/>
            <a:ext cx="4292082" cy="6438123"/>
          </a:xfrm>
          <a:prstGeom prst="rect">
            <a:avLst/>
          </a:prstGeom>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1318"/>
            <a:ext cx="4562300" cy="6755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23915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ttp://naturalishistoria.files.wordpress.com/2011/09/roadcutcincinnatil.jpg">
            <a:extLst>
              <a:ext uri="{FF2B5EF4-FFF2-40B4-BE49-F238E27FC236}">
                <a16:creationId xmlns:a16="http://schemas.microsoft.com/office/drawing/2014/main" xmlns="" id="{008205A9-E8EB-4D34-BA90-75222B5F46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84" y="56686"/>
            <a:ext cx="8992831" cy="67446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naturalishistoria.files.wordpress.com/2011/09/ordivicianfossilslarge.jpg">
            <a:extLst>
              <a:ext uri="{FF2B5EF4-FFF2-40B4-BE49-F238E27FC236}">
                <a16:creationId xmlns:a16="http://schemas.microsoft.com/office/drawing/2014/main" xmlns="" id="{FD9AFC41-A8F3-4EB6-B972-D19904A568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4561" y="4343400"/>
            <a:ext cx="2518622" cy="18857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xmlns="" id="{3AEFF264-E4E5-4C5A-B3D3-591922797746}"/>
              </a:ext>
            </a:extLst>
          </p:cNvPr>
          <p:cNvCxnSpPr/>
          <p:nvPr/>
        </p:nvCxnSpPr>
        <p:spPr>
          <a:xfrm flipH="1" flipV="1">
            <a:off x="3733800" y="4114800"/>
            <a:ext cx="1617767" cy="7397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http://naturalishistoria.files.wordpress.com/2011/09/ordivicianfossilslarge.jpg">
            <a:extLst>
              <a:ext uri="{FF2B5EF4-FFF2-40B4-BE49-F238E27FC236}">
                <a16:creationId xmlns:a16="http://schemas.microsoft.com/office/drawing/2014/main" xmlns="" id="{ACDA48AB-34FF-4376-A70B-426EA06090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0200" y="285750"/>
            <a:ext cx="2366222" cy="17716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Image result for cincinnati ordovician">
            <a:extLst>
              <a:ext uri="{FF2B5EF4-FFF2-40B4-BE49-F238E27FC236}">
                <a16:creationId xmlns:a16="http://schemas.microsoft.com/office/drawing/2014/main" xmlns="" id="{9CB0F413-89D6-43D8-9408-B369E11C68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8214" y="2895600"/>
            <a:ext cx="2335636" cy="20728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4" descr="Related image">
            <a:extLst>
              <a:ext uri="{FF2B5EF4-FFF2-40B4-BE49-F238E27FC236}">
                <a16:creationId xmlns:a16="http://schemas.microsoft.com/office/drawing/2014/main" xmlns="" id="{869CF82B-B311-412F-9BD6-EC21420EAA9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9902" y="1716094"/>
            <a:ext cx="2448817" cy="15915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xmlns="" id="{25EC19F3-EFAE-447B-BCFC-1188E12AECBD}"/>
              </a:ext>
            </a:extLst>
          </p:cNvPr>
          <p:cNvCxnSpPr/>
          <p:nvPr/>
        </p:nvCxnSpPr>
        <p:spPr>
          <a:xfrm flipH="1" flipV="1">
            <a:off x="4038602" y="3468711"/>
            <a:ext cx="1904998" cy="3412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D02FE7F2-24C2-4C37-BB30-8FC6831FD245}"/>
              </a:ext>
            </a:extLst>
          </p:cNvPr>
          <p:cNvCxnSpPr/>
          <p:nvPr/>
        </p:nvCxnSpPr>
        <p:spPr>
          <a:xfrm flipH="1">
            <a:off x="4499824" y="2438400"/>
            <a:ext cx="1596176" cy="5532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5FD2B243-8D93-46E0-A278-6DC4CDEA7EB7}"/>
              </a:ext>
            </a:extLst>
          </p:cNvPr>
          <p:cNvCxnSpPr/>
          <p:nvPr/>
        </p:nvCxnSpPr>
        <p:spPr>
          <a:xfrm flipH="1">
            <a:off x="4516863" y="1371600"/>
            <a:ext cx="1426737" cy="9342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462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naturalishistoria.files.wordpress.com/2011/09/ordivicianfossilslarge.jpg">
            <a:extLst>
              <a:ext uri="{FF2B5EF4-FFF2-40B4-BE49-F238E27FC236}">
                <a16:creationId xmlns:a16="http://schemas.microsoft.com/office/drawing/2014/main" xmlns="" id="{1AA96857-8B24-4571-9062-E18E7AAA7E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7" y="50881"/>
            <a:ext cx="9023506" cy="675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61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746" y="133183"/>
            <a:ext cx="5519074" cy="6591817"/>
          </a:xfrm>
          <a:prstGeom prst="rect">
            <a:avLst/>
          </a:prstGeom>
        </p:spPr>
      </p:pic>
    </p:spTree>
    <p:extLst>
      <p:ext uri="{BB962C8B-B14F-4D97-AF65-F5344CB8AC3E}">
        <p14:creationId xmlns:p14="http://schemas.microsoft.com/office/powerpoint/2010/main" val="1260006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44" y="68765"/>
            <a:ext cx="8948234" cy="6711176"/>
          </a:xfrm>
          <a:prstGeom prst="rect">
            <a:avLst/>
          </a:prstGeom>
        </p:spPr>
      </p:pic>
    </p:spTree>
    <p:extLst>
      <p:ext uri="{BB962C8B-B14F-4D97-AF65-F5344CB8AC3E}">
        <p14:creationId xmlns:p14="http://schemas.microsoft.com/office/powerpoint/2010/main" val="7872672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0169" y="3228012"/>
            <a:ext cx="4683664" cy="3512748"/>
          </a:xfrm>
          <a:prstGeom prst="rect">
            <a:avLst/>
          </a:prstGeom>
        </p:spPr>
      </p:pic>
      <p:pic>
        <p:nvPicPr>
          <p:cNvPr id="2" name="Picture 4" descr="http://naturalishistoria.files.wordpress.com/2011/09/ordivicianfossilslarge.jpg">
            <a:extLst>
              <a:ext uri="{FF2B5EF4-FFF2-40B4-BE49-F238E27FC236}">
                <a16:creationId xmlns:a16="http://schemas.microsoft.com/office/drawing/2014/main" xmlns="" id="{6D61E7F3-1A9C-49BF-9160-CED85CE4BE9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7026"/>
          <a:stretch/>
        </p:blipFill>
        <p:spPr bwMode="auto">
          <a:xfrm>
            <a:off x="4572001" y="78873"/>
            <a:ext cx="4431216" cy="399860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xmlns="" id="{3DD56C11-AEE7-4107-BB29-DC6CD1310E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90" y="78873"/>
            <a:ext cx="4431216" cy="3998604"/>
          </a:xfrm>
          <a:prstGeom prst="rect">
            <a:avLst/>
          </a:prstGeom>
          <a:ln>
            <a:solidFill>
              <a:schemeClr val="bg1"/>
            </a:solidFill>
          </a:ln>
        </p:spPr>
      </p:pic>
      <p:cxnSp>
        <p:nvCxnSpPr>
          <p:cNvPr id="6" name="Straight Arrow Connector 5">
            <a:extLst>
              <a:ext uri="{FF2B5EF4-FFF2-40B4-BE49-F238E27FC236}">
                <a16:creationId xmlns:a16="http://schemas.microsoft.com/office/drawing/2014/main" xmlns="" id="{1CA9BFCC-9B0D-4B86-8B21-D87DF4AE44AB}"/>
              </a:ext>
            </a:extLst>
          </p:cNvPr>
          <p:cNvCxnSpPr/>
          <p:nvPr/>
        </p:nvCxnSpPr>
        <p:spPr>
          <a:xfrm flipV="1">
            <a:off x="5477069" y="1324947"/>
            <a:ext cx="111968" cy="8304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B7CE38D0-4B64-4764-8475-3EAE0C4A21D2}"/>
              </a:ext>
            </a:extLst>
          </p:cNvPr>
          <p:cNvCxnSpPr/>
          <p:nvPr/>
        </p:nvCxnSpPr>
        <p:spPr>
          <a:xfrm flipH="1">
            <a:off x="6699380" y="3732245"/>
            <a:ext cx="653142" cy="16795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259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Anastasia Formation, _Pleistocene_age_coquinoid_limestone, _House_of_Refuge, _Hutchinson_Island, _Martin_County, _Florida_1, I_AMC10595">
            <a:extLst>
              <a:ext uri="{FF2B5EF4-FFF2-40B4-BE49-F238E27FC236}">
                <a16:creationId xmlns:a16="http://schemas.microsoft.com/office/drawing/2014/main" xmlns="" id="{2B96A318-6063-4103-935A-297AFA4A03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57150"/>
            <a:ext cx="8991600" cy="674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2513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bulk sediment mollusk">
            <a:extLst>
              <a:ext uri="{FF2B5EF4-FFF2-40B4-BE49-F238E27FC236}">
                <a16:creationId xmlns:a16="http://schemas.microsoft.com/office/drawing/2014/main" xmlns="" id="{CEF3B1DD-8732-4DBF-B322-11AB1933C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27" y="982434"/>
            <a:ext cx="8890145" cy="466258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6750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116" t="29244" r="11286" b="32134"/>
          <a:stretch/>
        </p:blipFill>
        <p:spPr>
          <a:xfrm>
            <a:off x="635268" y="4864489"/>
            <a:ext cx="2974206" cy="1234746"/>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6171" t="22255" r="22935" b="33767"/>
          <a:stretch/>
        </p:blipFill>
        <p:spPr>
          <a:xfrm>
            <a:off x="-179669" y="-211757"/>
            <a:ext cx="5350722" cy="3955983"/>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2173" t="28037" r="22229" b="30381"/>
          <a:stretch/>
        </p:blipFill>
        <p:spPr>
          <a:xfrm>
            <a:off x="452386" y="2583192"/>
            <a:ext cx="3628724" cy="2322067"/>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29257" t="14303" r="22140" b="15783"/>
          <a:stretch/>
        </p:blipFill>
        <p:spPr>
          <a:xfrm>
            <a:off x="5844940" y="316019"/>
            <a:ext cx="2983832" cy="3672409"/>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21407" t="21832" r="16664" b="13093"/>
          <a:stretch/>
        </p:blipFill>
        <p:spPr>
          <a:xfrm>
            <a:off x="4634564" y="254646"/>
            <a:ext cx="2247499" cy="2020646"/>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0383" y="4278704"/>
            <a:ext cx="3609474" cy="2406316"/>
          </a:xfrm>
          <a:prstGeom prst="rect">
            <a:avLst/>
          </a:prstGeom>
          <a:ln>
            <a:solidFill>
              <a:schemeClr val="bg1"/>
            </a:solidFill>
          </a:ln>
        </p:spPr>
      </p:pic>
      <p:cxnSp>
        <p:nvCxnSpPr>
          <p:cNvPr id="9" name="Straight Arrow Connector 8"/>
          <p:cNvCxnSpPr/>
          <p:nvPr/>
        </p:nvCxnSpPr>
        <p:spPr>
          <a:xfrm>
            <a:off x="7594333" y="3147461"/>
            <a:ext cx="259882" cy="1337912"/>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273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439</TotalTime>
  <Words>1372</Words>
  <Application>Microsoft Office PowerPoint</Application>
  <PresentationFormat>On-screen Show (4:3)</PresentationFormat>
  <Paragraphs>43</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Hopkins</dc:creator>
  <cp:lastModifiedBy>Melanie J Hopkins</cp:lastModifiedBy>
  <cp:revision>48</cp:revision>
  <dcterms:created xsi:type="dcterms:W3CDTF">2018-02-04T15:10:59Z</dcterms:created>
  <dcterms:modified xsi:type="dcterms:W3CDTF">2018-02-09T17:49:33Z</dcterms:modified>
</cp:coreProperties>
</file>